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4" r:id="rId4"/>
    <p:sldId id="265" r:id="rId5"/>
    <p:sldId id="266" r:id="rId6"/>
    <p:sldId id="267" r:id="rId7"/>
    <p:sldId id="306" r:id="rId8"/>
    <p:sldId id="258" r:id="rId9"/>
    <p:sldId id="261" r:id="rId10"/>
    <p:sldId id="277" r:id="rId11"/>
    <p:sldId id="259" r:id="rId12"/>
    <p:sldId id="262" r:id="rId13"/>
    <p:sldId id="263" r:id="rId14"/>
    <p:sldId id="269" r:id="rId15"/>
    <p:sldId id="268" r:id="rId16"/>
    <p:sldId id="271" r:id="rId17"/>
    <p:sldId id="276" r:id="rId18"/>
    <p:sldId id="273" r:id="rId19"/>
    <p:sldId id="274" r:id="rId20"/>
    <p:sldId id="275" r:id="rId21"/>
    <p:sldId id="281" r:id="rId22"/>
    <p:sldId id="307" r:id="rId23"/>
    <p:sldId id="282" r:id="rId24"/>
    <p:sldId id="283" r:id="rId25"/>
    <p:sldId id="284" r:id="rId26"/>
    <p:sldId id="285" r:id="rId27"/>
    <p:sldId id="287" r:id="rId28"/>
    <p:sldId id="288" r:id="rId29"/>
    <p:sldId id="291" r:id="rId30"/>
    <p:sldId id="292" r:id="rId31"/>
    <p:sldId id="290" r:id="rId32"/>
    <p:sldId id="289" r:id="rId33"/>
    <p:sldId id="293" r:id="rId34"/>
    <p:sldId id="294" r:id="rId35"/>
    <p:sldId id="295" r:id="rId36"/>
    <p:sldId id="296" r:id="rId37"/>
    <p:sldId id="297" r:id="rId38"/>
    <p:sldId id="298" r:id="rId39"/>
    <p:sldId id="300" r:id="rId40"/>
    <p:sldId id="301" r:id="rId41"/>
    <p:sldId id="299" r:id="rId42"/>
    <p:sldId id="278" r:id="rId43"/>
    <p:sldId id="304" r:id="rId44"/>
    <p:sldId id="280" r:id="rId45"/>
    <p:sldId id="302" r:id="rId46"/>
    <p:sldId id="303" r:id="rId47"/>
    <p:sldId id="260" r:id="rId48"/>
  </p:sldIdLst>
  <p:sldSz cx="11704638" cy="8778875"/>
  <p:notesSz cx="8778875" cy="117046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62A"/>
    <a:srgbClr val="A73E3B"/>
    <a:srgbClr val="C6946C"/>
    <a:srgbClr val="E1D4C4"/>
    <a:srgbClr val="FB9937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63" d="100"/>
          <a:sy n="63" d="100"/>
        </p:scale>
        <p:origin x="15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77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4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75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7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21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6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53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71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4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7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40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98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21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8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8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7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41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15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01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1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07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74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4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75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02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58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91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55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574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54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32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74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163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23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68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737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729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78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44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1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5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8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38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38.png"/><Relationship Id="rId7" Type="http://schemas.openxmlformats.org/officeDocument/2006/relationships/image" Target="../media/image9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41.png"/><Relationship Id="rId10" Type="http://schemas.openxmlformats.org/officeDocument/2006/relationships/image" Target="../media/image94.svg"/><Relationship Id="rId4" Type="http://schemas.openxmlformats.org/officeDocument/2006/relationships/image" Target="../media/image40.png"/><Relationship Id="rId9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09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pngimg.com/download/5025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8" y="7718424"/>
            <a:ext cx="2796381" cy="6616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18" y="7844763"/>
            <a:ext cx="2618581" cy="61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048" y="3171824"/>
            <a:ext cx="5380970" cy="1273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F5695-5C40-4338-A152-7B488D2650A5}"/>
              </a:ext>
            </a:extLst>
          </p:cNvPr>
          <p:cNvSpPr txBox="1"/>
          <p:nvPr/>
        </p:nvSpPr>
        <p:spPr>
          <a:xfrm>
            <a:off x="2543470" y="2136845"/>
            <a:ext cx="6850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서울특별시 유기동물 </a:t>
            </a:r>
            <a:endParaRPr lang="en-US" altLang="ko-KR" sz="5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</a:t>
            </a:r>
            <a:r>
              <a:rPr lang="ko-KR" altLang="en-US" sz="50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파헤쳐보기</a:t>
            </a:r>
            <a:endParaRPr lang="ko-KR" altLang="en-US" sz="5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C0957-890A-4065-9E2A-1D2B5E291C5A}"/>
              </a:ext>
            </a:extLst>
          </p:cNvPr>
          <p:cNvSpPr txBox="1"/>
          <p:nvPr/>
        </p:nvSpPr>
        <p:spPr>
          <a:xfrm>
            <a:off x="7946202" y="3783365"/>
            <a:ext cx="3643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동물버리지마요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권정인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박준규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배지현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천건호</a:t>
            </a:r>
            <a:endParaRPr lang="ko-KR" altLang="en-US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378" y="-124876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108285" y="860588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1 : 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다운로드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FD549-8D6B-4856-AEB1-DF6A159CCDCE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4946-463F-4799-A25E-6767D7D31274}"/>
              </a:ext>
            </a:extLst>
          </p:cNvPr>
          <p:cNvSpPr txBox="1"/>
          <p:nvPr/>
        </p:nvSpPr>
        <p:spPr>
          <a:xfrm>
            <a:off x="8771021" y="851434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4E12B4-ABA5-4FE6-9D0D-10C521B82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11" y="6454775"/>
            <a:ext cx="5221704" cy="1440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DE977A-EAA6-4C48-8AEE-B9BA75FB8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89" y="2975299"/>
            <a:ext cx="5305926" cy="31976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E060F4-888D-4DFF-B277-CB50C2377DC5}"/>
              </a:ext>
            </a:extLst>
          </p:cNvPr>
          <p:cNvSpPr txBox="1"/>
          <p:nvPr/>
        </p:nvSpPr>
        <p:spPr>
          <a:xfrm>
            <a:off x="399637" y="3041098"/>
            <a:ext cx="3979857" cy="814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D5521-8D90-4432-81E1-CA8686D4CC70}"/>
              </a:ext>
            </a:extLst>
          </p:cNvPr>
          <p:cNvSpPr txBox="1"/>
          <p:nvPr/>
        </p:nvSpPr>
        <p:spPr>
          <a:xfrm>
            <a:off x="8480176" y="7915379"/>
            <a:ext cx="44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서울시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4D4B6E-BD8C-4DF9-B3A6-9463B4C8B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038" y="6454775"/>
            <a:ext cx="5865600" cy="1440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374075-1D57-48AC-9232-1E95F35E46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9626" y="2979854"/>
            <a:ext cx="5975012" cy="3193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3629F8-FA25-4066-9ADE-1198D2DAA8B9}"/>
              </a:ext>
            </a:extLst>
          </p:cNvPr>
          <p:cNvSpPr txBox="1"/>
          <p:nvPr/>
        </p:nvSpPr>
        <p:spPr>
          <a:xfrm>
            <a:off x="5992283" y="3041097"/>
            <a:ext cx="5411566" cy="814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32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213" y="4259675"/>
            <a:ext cx="2851356" cy="5669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613926" y="10174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2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소개 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1ACC5A-B21A-483A-A589-32A17E34B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49" y="3338083"/>
            <a:ext cx="5438713" cy="3412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9CAC30-1AD5-4E17-BBA9-529C85C9F96F}"/>
              </a:ext>
            </a:extLst>
          </p:cNvPr>
          <p:cNvSpPr txBox="1"/>
          <p:nvPr/>
        </p:nvSpPr>
        <p:spPr>
          <a:xfrm>
            <a:off x="7137044" y="3672441"/>
            <a:ext cx="38714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dog_sum</a:t>
            </a:r>
            <a:r>
              <a:rPr lang="en-US" altLang="ko-KR" dirty="0"/>
              <a:t> : </a:t>
            </a:r>
            <a:r>
              <a:rPr lang="ko-KR" altLang="en-US" dirty="0"/>
              <a:t>아래 네 개 변수의 합 </a:t>
            </a:r>
            <a:endParaRPr lang="en-US" altLang="ko-KR" dirty="0"/>
          </a:p>
          <a:p>
            <a:r>
              <a:rPr lang="en-US" altLang="ko-KR" dirty="0" err="1"/>
              <a:t>dog_own</a:t>
            </a:r>
            <a:r>
              <a:rPr lang="en-US" altLang="ko-KR" dirty="0"/>
              <a:t> : </a:t>
            </a:r>
            <a:r>
              <a:rPr lang="ko-KR" altLang="en-US" dirty="0"/>
              <a:t>주인에게 인도 </a:t>
            </a:r>
            <a:endParaRPr lang="en-US" altLang="ko-KR" dirty="0"/>
          </a:p>
          <a:p>
            <a:r>
              <a:rPr lang="en-US" altLang="ko-KR" dirty="0" err="1"/>
              <a:t>dog_ad</a:t>
            </a:r>
            <a:r>
              <a:rPr lang="en-US" altLang="ko-KR" dirty="0"/>
              <a:t> : </a:t>
            </a:r>
            <a:r>
              <a:rPr lang="ko-KR" altLang="en-US" dirty="0"/>
              <a:t>입양 또는 분양</a:t>
            </a:r>
            <a:endParaRPr lang="en-US" altLang="ko-KR" dirty="0"/>
          </a:p>
          <a:p>
            <a:r>
              <a:rPr lang="en-US" altLang="ko-KR" dirty="0" err="1"/>
              <a:t>dog_kiil</a:t>
            </a:r>
            <a:r>
              <a:rPr lang="en-US" altLang="ko-KR" dirty="0"/>
              <a:t> : </a:t>
            </a:r>
            <a:r>
              <a:rPr lang="ko-KR" altLang="en-US" dirty="0"/>
              <a:t>폐사 또는 안락사</a:t>
            </a:r>
            <a:endParaRPr lang="en-US" altLang="ko-KR" dirty="0"/>
          </a:p>
          <a:p>
            <a:r>
              <a:rPr lang="en-US" altLang="ko-KR" dirty="0" err="1"/>
              <a:t>dog_gye</a:t>
            </a:r>
            <a:r>
              <a:rPr lang="en-US" altLang="ko-KR" dirty="0"/>
              <a:t> : </a:t>
            </a:r>
            <a:r>
              <a:rPr lang="ko-KR" altLang="en-US" dirty="0"/>
              <a:t>계류기증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계류기증 </a:t>
            </a:r>
            <a:r>
              <a:rPr lang="en-US" altLang="ko-KR" dirty="0"/>
              <a:t>: </a:t>
            </a:r>
            <a:r>
              <a:rPr lang="ko-KR" altLang="en-US" dirty="0"/>
              <a:t>주인에게 인도</a:t>
            </a:r>
            <a:r>
              <a:rPr lang="en-US" altLang="ko-KR" dirty="0"/>
              <a:t>, </a:t>
            </a:r>
            <a:r>
              <a:rPr lang="ko-KR" altLang="en-US" dirty="0"/>
              <a:t>입양 또는 분양</a:t>
            </a:r>
            <a:r>
              <a:rPr lang="en-US" altLang="ko-KR" dirty="0"/>
              <a:t>, </a:t>
            </a:r>
            <a:r>
              <a:rPr lang="ko-KR" altLang="en-US" dirty="0"/>
              <a:t>폐사 또는 </a:t>
            </a:r>
            <a:r>
              <a:rPr lang="ko-KR" altLang="en-US" dirty="0" err="1"/>
              <a:t>안락사하지</a:t>
            </a:r>
            <a:r>
              <a:rPr lang="ko-KR" altLang="en-US" dirty="0"/>
              <a:t> 않은 유기동물을 단체에 기증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613926" y="10174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2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소개 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2753B1-C553-458B-A138-8DA9D8E23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31" y="2424852"/>
            <a:ext cx="5160629" cy="33762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7E7BD3-58C5-450E-A84A-12976CC8A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790" y="2424852"/>
            <a:ext cx="5140718" cy="33762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24C43E-FA27-4C41-A0CE-E0DB1A184973}"/>
              </a:ext>
            </a:extLst>
          </p:cNvPr>
          <p:cNvSpPr txBox="1"/>
          <p:nvPr/>
        </p:nvSpPr>
        <p:spPr>
          <a:xfrm>
            <a:off x="1277339" y="6169355"/>
            <a:ext cx="3871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cat_sum</a:t>
            </a:r>
            <a:r>
              <a:rPr lang="en-US" altLang="ko-KR" dirty="0"/>
              <a:t> : </a:t>
            </a:r>
            <a:r>
              <a:rPr lang="ko-KR" altLang="en-US" dirty="0"/>
              <a:t>아래 네 개 변수의 합 </a:t>
            </a:r>
            <a:endParaRPr lang="en-US" altLang="ko-KR" dirty="0"/>
          </a:p>
          <a:p>
            <a:r>
              <a:rPr lang="en-US" altLang="ko-KR" dirty="0" err="1"/>
              <a:t>cat_own</a:t>
            </a:r>
            <a:r>
              <a:rPr lang="en-US" altLang="ko-KR" dirty="0"/>
              <a:t> : </a:t>
            </a:r>
            <a:r>
              <a:rPr lang="ko-KR" altLang="en-US" dirty="0"/>
              <a:t>주인에게 인도 </a:t>
            </a:r>
            <a:endParaRPr lang="en-US" altLang="ko-KR" dirty="0"/>
          </a:p>
          <a:p>
            <a:r>
              <a:rPr lang="en-US" altLang="ko-KR" dirty="0" err="1"/>
              <a:t>cat_ad</a:t>
            </a:r>
            <a:r>
              <a:rPr lang="en-US" altLang="ko-KR" dirty="0"/>
              <a:t> : </a:t>
            </a:r>
            <a:r>
              <a:rPr lang="ko-KR" altLang="en-US" dirty="0"/>
              <a:t>입양 또는 분양</a:t>
            </a:r>
            <a:endParaRPr lang="en-US" altLang="ko-KR" dirty="0"/>
          </a:p>
          <a:p>
            <a:r>
              <a:rPr lang="en-US" altLang="ko-KR" dirty="0" err="1"/>
              <a:t>cat_kiil</a:t>
            </a:r>
            <a:r>
              <a:rPr lang="en-US" altLang="ko-KR" dirty="0"/>
              <a:t> : </a:t>
            </a:r>
            <a:r>
              <a:rPr lang="ko-KR" altLang="en-US" dirty="0"/>
              <a:t>폐사 또는 안락사</a:t>
            </a:r>
            <a:endParaRPr lang="en-US" altLang="ko-KR" dirty="0"/>
          </a:p>
          <a:p>
            <a:r>
              <a:rPr lang="en-US" altLang="ko-KR" dirty="0" err="1"/>
              <a:t>cat_gye</a:t>
            </a:r>
            <a:r>
              <a:rPr lang="en-US" altLang="ko-KR" dirty="0"/>
              <a:t> : </a:t>
            </a:r>
            <a:r>
              <a:rPr lang="ko-KR" altLang="en-US" dirty="0"/>
              <a:t>계류기증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C4EE6-125C-436C-B250-9FB55A3C4454}"/>
              </a:ext>
            </a:extLst>
          </p:cNvPr>
          <p:cNvSpPr txBox="1"/>
          <p:nvPr/>
        </p:nvSpPr>
        <p:spPr>
          <a:xfrm>
            <a:off x="6464565" y="6158672"/>
            <a:ext cx="4509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gt_sum</a:t>
            </a:r>
            <a:r>
              <a:rPr lang="en-US" altLang="ko-KR" dirty="0"/>
              <a:t> : </a:t>
            </a:r>
            <a:r>
              <a:rPr lang="ko-KR" altLang="en-US" dirty="0"/>
              <a:t>아래 네 개 변수의 합 </a:t>
            </a:r>
            <a:endParaRPr lang="en-US" altLang="ko-KR" dirty="0"/>
          </a:p>
          <a:p>
            <a:r>
              <a:rPr lang="en-US" altLang="ko-KR" dirty="0" err="1"/>
              <a:t>gt_own</a:t>
            </a:r>
            <a:r>
              <a:rPr lang="en-US" altLang="ko-KR" dirty="0"/>
              <a:t> : </a:t>
            </a:r>
            <a:r>
              <a:rPr lang="ko-KR" altLang="en-US" dirty="0"/>
              <a:t>주인에게 인도 </a:t>
            </a:r>
            <a:endParaRPr lang="en-US" altLang="ko-KR" dirty="0"/>
          </a:p>
          <a:p>
            <a:r>
              <a:rPr lang="en-US" altLang="ko-KR" dirty="0" err="1"/>
              <a:t>gt_ad</a:t>
            </a:r>
            <a:r>
              <a:rPr lang="en-US" altLang="ko-KR" dirty="0"/>
              <a:t> : </a:t>
            </a:r>
            <a:r>
              <a:rPr lang="ko-KR" altLang="en-US" dirty="0"/>
              <a:t>입양 또는 분양</a:t>
            </a:r>
            <a:endParaRPr lang="en-US" altLang="ko-KR" dirty="0"/>
          </a:p>
          <a:p>
            <a:r>
              <a:rPr lang="en-US" altLang="ko-KR" dirty="0" err="1"/>
              <a:t>gt_kiil</a:t>
            </a:r>
            <a:r>
              <a:rPr lang="en-US" altLang="ko-KR" dirty="0"/>
              <a:t> : </a:t>
            </a:r>
            <a:r>
              <a:rPr lang="ko-KR" altLang="en-US" dirty="0"/>
              <a:t>폐사 또는 안락사</a:t>
            </a:r>
            <a:endParaRPr lang="en-US" altLang="ko-KR" dirty="0"/>
          </a:p>
          <a:p>
            <a:r>
              <a:rPr lang="en-US" altLang="ko-KR" dirty="0" err="1"/>
              <a:t>gt_gye</a:t>
            </a:r>
            <a:r>
              <a:rPr lang="en-US" altLang="ko-KR" dirty="0"/>
              <a:t> : </a:t>
            </a:r>
            <a:r>
              <a:rPr lang="ko-KR" altLang="en-US" dirty="0"/>
              <a:t>계류기증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gt</a:t>
            </a:r>
            <a:r>
              <a:rPr lang="en-US" altLang="ko-KR" dirty="0"/>
              <a:t> : </a:t>
            </a:r>
            <a:r>
              <a:rPr lang="ko-KR" altLang="en-US" dirty="0"/>
              <a:t>강아지와 고양이가 아닌 유기동물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06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613926" y="10174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2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소개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453D03-DDE5-413C-92D6-56B2642D7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202" y="3022446"/>
            <a:ext cx="1141023" cy="44959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D18AE3-90A5-42AD-806C-6C2CD5161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3609" y="3022446"/>
            <a:ext cx="1307782" cy="44959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084C90-A443-446F-9A4C-4B9E0E2674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420" y="3022446"/>
            <a:ext cx="1141022" cy="44959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FC1C548-BAF0-4F7F-BC90-6595096C03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0471" y="3029570"/>
            <a:ext cx="1028835" cy="45107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408FC18-6609-453B-AE28-1A0B410389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147" y="3044346"/>
            <a:ext cx="2003987" cy="44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8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785" y="-110624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108285" y="860588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3 : 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</a:t>
            </a:r>
            <a:r>
              <a:rPr lang="ko-KR" altLang="en-US" sz="5000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FD549-8D6B-4856-AEB1-DF6A159CCDCE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4946-463F-4799-A25E-6767D7D31274}"/>
              </a:ext>
            </a:extLst>
          </p:cNvPr>
          <p:cNvSpPr txBox="1"/>
          <p:nvPr/>
        </p:nvSpPr>
        <p:spPr>
          <a:xfrm>
            <a:off x="8771021" y="851434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오른쪽 화살표 11">
            <a:extLst>
              <a:ext uri="{FF2B5EF4-FFF2-40B4-BE49-F238E27FC236}">
                <a16:creationId xmlns:a16="http://schemas.microsoft.com/office/drawing/2014/main" id="{AEFE4365-DE2D-4EE8-BD26-80911E8441D6}"/>
              </a:ext>
            </a:extLst>
          </p:cNvPr>
          <p:cNvSpPr/>
          <p:nvPr/>
        </p:nvSpPr>
        <p:spPr>
          <a:xfrm>
            <a:off x="4704347" y="5030937"/>
            <a:ext cx="1114126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386DD63-DF01-404C-AB60-F50094D71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154" y="3171908"/>
            <a:ext cx="5712496" cy="24350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9884F5-A836-41F4-B93D-711FED12E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166" y="5645038"/>
            <a:ext cx="5818472" cy="24350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96AF7B-F13B-466A-A452-4B411A7B3776}"/>
              </a:ext>
            </a:extLst>
          </p:cNvPr>
          <p:cNvSpPr txBox="1"/>
          <p:nvPr/>
        </p:nvSpPr>
        <p:spPr>
          <a:xfrm>
            <a:off x="3381949" y="2583741"/>
            <a:ext cx="5818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유기동물 보호현황 </a:t>
            </a:r>
            <a:r>
              <a:rPr lang="ko-KR" altLang="en-US" sz="2500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결합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D2213-F7DC-4070-AC64-B2B4AFC25CA9}"/>
              </a:ext>
            </a:extLst>
          </p:cNvPr>
          <p:cNvSpPr txBox="1"/>
          <p:nvPr/>
        </p:nvSpPr>
        <p:spPr>
          <a:xfrm rot="5400000">
            <a:off x="6265997" y="8223377"/>
            <a:ext cx="5314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…</a:t>
            </a:r>
            <a:endParaRPr lang="ko-KR" altLang="en-US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A299607-3B14-40BD-993C-813AAE7BA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072" y="3217042"/>
            <a:ext cx="4410362" cy="48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2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378" y="-110624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108285" y="860588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3 : 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</a:t>
            </a:r>
            <a:r>
              <a:rPr lang="ko-KR" altLang="en-US" sz="5000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FD549-8D6B-4856-AEB1-DF6A159CCDCE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4946-463F-4799-A25E-6767D7D31274}"/>
              </a:ext>
            </a:extLst>
          </p:cNvPr>
          <p:cNvSpPr txBox="1"/>
          <p:nvPr/>
        </p:nvSpPr>
        <p:spPr>
          <a:xfrm>
            <a:off x="8771021" y="851434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151647-D5AF-44C7-9213-96065E891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86" y="3173887"/>
            <a:ext cx="5011442" cy="4926427"/>
          </a:xfrm>
          <a:prstGeom prst="rect">
            <a:avLst/>
          </a:prstGeom>
        </p:spPr>
      </p:pic>
      <p:sp>
        <p:nvSpPr>
          <p:cNvPr id="16" name="오른쪽 화살표 11">
            <a:extLst>
              <a:ext uri="{FF2B5EF4-FFF2-40B4-BE49-F238E27FC236}">
                <a16:creationId xmlns:a16="http://schemas.microsoft.com/office/drawing/2014/main" id="{AEFE4365-DE2D-4EE8-BD26-80911E8441D6}"/>
              </a:ext>
            </a:extLst>
          </p:cNvPr>
          <p:cNvSpPr/>
          <p:nvPr/>
        </p:nvSpPr>
        <p:spPr>
          <a:xfrm>
            <a:off x="5492392" y="5303744"/>
            <a:ext cx="824187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489DCF-5159-475E-825D-EEF6B999C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490" y="3175100"/>
            <a:ext cx="2134602" cy="49252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F9E2D1-AB49-4E8C-9212-D48DE111411E}"/>
              </a:ext>
            </a:extLst>
          </p:cNvPr>
          <p:cNvSpPr txBox="1"/>
          <p:nvPr/>
        </p:nvSpPr>
        <p:spPr>
          <a:xfrm>
            <a:off x="3364548" y="2509860"/>
            <a:ext cx="4359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공원데이터</a:t>
            </a:r>
            <a:r>
              <a:rPr lang="ko-KR" altLang="en-US" sz="2500" b="1" dirty="0">
                <a:solidFill>
                  <a:srgbClr val="FC8004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500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컬럼 추출 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in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엑셀</a:t>
            </a:r>
            <a:endParaRPr lang="ko-KR" altLang="en-US" sz="25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" name="오른쪽 화살표 11">
            <a:extLst>
              <a:ext uri="{FF2B5EF4-FFF2-40B4-BE49-F238E27FC236}">
                <a16:creationId xmlns:a16="http://schemas.microsoft.com/office/drawing/2014/main" id="{C2906FF4-3E8C-43C9-9E40-75FC863DADD1}"/>
              </a:ext>
            </a:extLst>
          </p:cNvPr>
          <p:cNvSpPr/>
          <p:nvPr/>
        </p:nvSpPr>
        <p:spPr>
          <a:xfrm>
            <a:off x="8953476" y="5303744"/>
            <a:ext cx="824187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47EB19-4A7C-4DEF-8706-54DDDFC9ECE0}"/>
              </a:ext>
            </a:extLst>
          </p:cNvPr>
          <p:cNvSpPr txBox="1"/>
          <p:nvPr/>
        </p:nvSpPr>
        <p:spPr>
          <a:xfrm>
            <a:off x="8340091" y="2509860"/>
            <a:ext cx="35267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FC8004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결합</a:t>
            </a:r>
            <a:endParaRPr lang="ko-KR" altLang="en-US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E8920A-BE59-4C36-9C9E-F823652AF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9008" y="3257246"/>
            <a:ext cx="1843584" cy="48430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2EE899-0DE7-4FEC-9E0A-279FC36676AC}"/>
              </a:ext>
            </a:extLst>
          </p:cNvPr>
          <p:cNvSpPr txBox="1"/>
          <p:nvPr/>
        </p:nvSpPr>
        <p:spPr>
          <a:xfrm>
            <a:off x="10816389" y="3257246"/>
            <a:ext cx="888249" cy="4843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65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620" y="-110624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108285" y="860588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3 : 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</a:t>
            </a:r>
            <a:r>
              <a:rPr lang="ko-KR" altLang="en-US" sz="5000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FD549-8D6B-4856-AEB1-DF6A159CCDCE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4946-463F-4799-A25E-6767D7D31274}"/>
              </a:ext>
            </a:extLst>
          </p:cNvPr>
          <p:cNvSpPr txBox="1"/>
          <p:nvPr/>
        </p:nvSpPr>
        <p:spPr>
          <a:xfrm>
            <a:off x="8771021" y="851434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오른쪽 화살표 11">
            <a:extLst>
              <a:ext uri="{FF2B5EF4-FFF2-40B4-BE49-F238E27FC236}">
                <a16:creationId xmlns:a16="http://schemas.microsoft.com/office/drawing/2014/main" id="{AEFE4365-DE2D-4EE8-BD26-80911E8441D6}"/>
              </a:ext>
            </a:extLst>
          </p:cNvPr>
          <p:cNvSpPr/>
          <p:nvPr/>
        </p:nvSpPr>
        <p:spPr>
          <a:xfrm>
            <a:off x="2647679" y="5487642"/>
            <a:ext cx="738386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96AF7B-F13B-466A-A452-4B411A7B3776}"/>
              </a:ext>
            </a:extLst>
          </p:cNvPr>
          <p:cNvSpPr txBox="1"/>
          <p:nvPr/>
        </p:nvSpPr>
        <p:spPr>
          <a:xfrm>
            <a:off x="1300670" y="2885225"/>
            <a:ext cx="53148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병원 데이터 </a:t>
            </a:r>
            <a:r>
              <a:rPr lang="ko-KR" altLang="en-US" sz="2500" b="1" dirty="0" err="1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결측치</a:t>
            </a:r>
            <a:r>
              <a:rPr lang="ko-KR" altLang="en-US" sz="2500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제거 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in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엑셀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B3F3D0-2869-4449-B844-A9C919BC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40" y="3794687"/>
            <a:ext cx="2289839" cy="4415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A385C-544D-4274-879D-9DDA7BD234F0}"/>
              </a:ext>
            </a:extLst>
          </p:cNvPr>
          <p:cNvSpPr txBox="1"/>
          <p:nvPr/>
        </p:nvSpPr>
        <p:spPr>
          <a:xfrm>
            <a:off x="1164278" y="5487642"/>
            <a:ext cx="1266101" cy="514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E0D43-F05E-4F92-B2C8-C3FADB4BD90D}"/>
              </a:ext>
            </a:extLst>
          </p:cNvPr>
          <p:cNvSpPr txBox="1"/>
          <p:nvPr/>
        </p:nvSpPr>
        <p:spPr>
          <a:xfrm>
            <a:off x="1164278" y="7608416"/>
            <a:ext cx="1181880" cy="514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AA03D5-FFBB-4C1A-A42A-2AD20607B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76" y="4570830"/>
            <a:ext cx="3963465" cy="2177320"/>
          </a:xfrm>
          <a:prstGeom prst="rect">
            <a:avLst/>
          </a:prstGeom>
        </p:spPr>
      </p:pic>
      <p:sp>
        <p:nvSpPr>
          <p:cNvPr id="14" name="오른쪽 화살표 11">
            <a:extLst>
              <a:ext uri="{FF2B5EF4-FFF2-40B4-BE49-F238E27FC236}">
                <a16:creationId xmlns:a16="http://schemas.microsoft.com/office/drawing/2014/main" id="{55015517-6720-4A8E-ADD0-BD20FBE866B1}"/>
              </a:ext>
            </a:extLst>
          </p:cNvPr>
          <p:cNvSpPr/>
          <p:nvPr/>
        </p:nvSpPr>
        <p:spPr>
          <a:xfrm>
            <a:off x="7760052" y="5356825"/>
            <a:ext cx="738386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EF0BE1-7BA0-40EC-AC05-77BDDD22A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4611" y="3572062"/>
            <a:ext cx="2767966" cy="48608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469671-7A7D-4148-B8C0-31868F0D532F}"/>
              </a:ext>
            </a:extLst>
          </p:cNvPr>
          <p:cNvSpPr txBox="1"/>
          <p:nvPr/>
        </p:nvSpPr>
        <p:spPr>
          <a:xfrm>
            <a:off x="6647447" y="2917720"/>
            <a:ext cx="42471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병원 데이터 </a:t>
            </a:r>
            <a:r>
              <a:rPr lang="en-US" altLang="ko-KR" sz="2500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2500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차 정제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328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378" y="-110624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108285" y="860588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3 : 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</a:t>
            </a:r>
            <a:r>
              <a:rPr lang="ko-KR" altLang="en-US" sz="5000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FD549-8D6B-4856-AEB1-DF6A159CCDCE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4946-463F-4799-A25E-6767D7D31274}"/>
              </a:ext>
            </a:extLst>
          </p:cNvPr>
          <p:cNvSpPr txBox="1"/>
          <p:nvPr/>
        </p:nvSpPr>
        <p:spPr>
          <a:xfrm>
            <a:off x="8771021" y="851434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오른쪽 화살표 11">
            <a:extLst>
              <a:ext uri="{FF2B5EF4-FFF2-40B4-BE49-F238E27FC236}">
                <a16:creationId xmlns:a16="http://schemas.microsoft.com/office/drawing/2014/main" id="{AEFE4365-DE2D-4EE8-BD26-80911E8441D6}"/>
              </a:ext>
            </a:extLst>
          </p:cNvPr>
          <p:cNvSpPr/>
          <p:nvPr/>
        </p:nvSpPr>
        <p:spPr>
          <a:xfrm>
            <a:off x="3533968" y="5205838"/>
            <a:ext cx="908249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96AF7B-F13B-466A-A452-4B411A7B3776}"/>
              </a:ext>
            </a:extLst>
          </p:cNvPr>
          <p:cNvSpPr txBox="1"/>
          <p:nvPr/>
        </p:nvSpPr>
        <p:spPr>
          <a:xfrm>
            <a:off x="1844862" y="3087022"/>
            <a:ext cx="42471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병원 데이터 </a:t>
            </a:r>
            <a:r>
              <a:rPr lang="en-US" altLang="ko-KR" sz="2500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lang="ko-KR" altLang="en-US" sz="2500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차 정제 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in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 엑셀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F6E937-0931-4184-A0C1-C27AE3049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63" y="3988712"/>
            <a:ext cx="2169289" cy="39071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478A26-A237-458A-8972-3C5443543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455" y="3929613"/>
            <a:ext cx="1954400" cy="39662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9D6C7E-F94C-4F3B-8D43-C2AF9BF614D4}"/>
              </a:ext>
            </a:extLst>
          </p:cNvPr>
          <p:cNvSpPr txBox="1"/>
          <p:nvPr/>
        </p:nvSpPr>
        <p:spPr>
          <a:xfrm>
            <a:off x="6415192" y="3078747"/>
            <a:ext cx="40960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병원 데이터 </a:t>
            </a:r>
            <a:r>
              <a:rPr lang="ko-KR" altLang="en-US" sz="2500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정리 및 결합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  </a:t>
            </a:r>
          </a:p>
        </p:txBody>
      </p:sp>
      <p:sp>
        <p:nvSpPr>
          <p:cNvPr id="20" name="오른쪽 화살표 11">
            <a:extLst>
              <a:ext uri="{FF2B5EF4-FFF2-40B4-BE49-F238E27FC236}">
                <a16:creationId xmlns:a16="http://schemas.microsoft.com/office/drawing/2014/main" id="{C42F2E36-E288-4769-85A8-B898C7C09EAE}"/>
              </a:ext>
            </a:extLst>
          </p:cNvPr>
          <p:cNvSpPr/>
          <p:nvPr/>
        </p:nvSpPr>
        <p:spPr>
          <a:xfrm>
            <a:off x="7333951" y="5246043"/>
            <a:ext cx="908249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26D0787-CC35-4B50-B1AE-75A51861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5646" y="3783191"/>
            <a:ext cx="2339338" cy="41127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D74831-0D31-4BB3-836E-809DB29F80A6}"/>
              </a:ext>
            </a:extLst>
          </p:cNvPr>
          <p:cNvSpPr txBox="1"/>
          <p:nvPr/>
        </p:nvSpPr>
        <p:spPr>
          <a:xfrm>
            <a:off x="8615646" y="3783191"/>
            <a:ext cx="1314438" cy="4112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030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176" y="-110624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108285" y="860588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3 : 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</a:t>
            </a:r>
            <a:r>
              <a:rPr lang="ko-KR" altLang="en-US" sz="5000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FD549-8D6B-4856-AEB1-DF6A159CCDCE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4946-463F-4799-A25E-6767D7D31274}"/>
              </a:ext>
            </a:extLst>
          </p:cNvPr>
          <p:cNvSpPr txBox="1"/>
          <p:nvPr/>
        </p:nvSpPr>
        <p:spPr>
          <a:xfrm>
            <a:off x="8771021" y="851434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오른쪽 화살표 11">
            <a:extLst>
              <a:ext uri="{FF2B5EF4-FFF2-40B4-BE49-F238E27FC236}">
                <a16:creationId xmlns:a16="http://schemas.microsoft.com/office/drawing/2014/main" id="{AEFE4365-DE2D-4EE8-BD26-80911E8441D6}"/>
              </a:ext>
            </a:extLst>
          </p:cNvPr>
          <p:cNvSpPr/>
          <p:nvPr/>
        </p:nvSpPr>
        <p:spPr>
          <a:xfrm>
            <a:off x="5808530" y="5233525"/>
            <a:ext cx="824187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F9E2D1-AB49-4E8C-9212-D48DE111411E}"/>
              </a:ext>
            </a:extLst>
          </p:cNvPr>
          <p:cNvSpPr txBox="1"/>
          <p:nvPr/>
        </p:nvSpPr>
        <p:spPr>
          <a:xfrm>
            <a:off x="3224463" y="2737848"/>
            <a:ext cx="67376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유기동물보호센터</a:t>
            </a:r>
            <a:r>
              <a:rPr lang="ko-KR" altLang="en-US" sz="2500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컬럼 정리 및 정제 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in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엑셀</a:t>
            </a:r>
            <a:r>
              <a:rPr lang="ko-KR" altLang="en-US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1F1525-512F-46C2-86DB-7AEF92095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15" y="3628650"/>
            <a:ext cx="4773459" cy="43250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CADC962-AAC4-4F3D-A1DD-F8773308C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974" y="3628649"/>
            <a:ext cx="4218710" cy="43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9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378" y="-110624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108285" y="860588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3 : 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</a:t>
            </a:r>
            <a:r>
              <a:rPr lang="ko-KR" altLang="en-US" sz="5000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FD549-8D6B-4856-AEB1-DF6A159CCDCE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4946-463F-4799-A25E-6767D7D31274}"/>
              </a:ext>
            </a:extLst>
          </p:cNvPr>
          <p:cNvSpPr txBox="1"/>
          <p:nvPr/>
        </p:nvSpPr>
        <p:spPr>
          <a:xfrm>
            <a:off x="8771021" y="851434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오른쪽 화살표 11">
            <a:extLst>
              <a:ext uri="{FF2B5EF4-FFF2-40B4-BE49-F238E27FC236}">
                <a16:creationId xmlns:a16="http://schemas.microsoft.com/office/drawing/2014/main" id="{AEFE4365-DE2D-4EE8-BD26-80911E8441D6}"/>
              </a:ext>
            </a:extLst>
          </p:cNvPr>
          <p:cNvSpPr/>
          <p:nvPr/>
        </p:nvSpPr>
        <p:spPr>
          <a:xfrm>
            <a:off x="4574996" y="5071265"/>
            <a:ext cx="824187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F9E2D1-AB49-4E8C-9212-D48DE111411E}"/>
              </a:ext>
            </a:extLst>
          </p:cNvPr>
          <p:cNvSpPr txBox="1"/>
          <p:nvPr/>
        </p:nvSpPr>
        <p:spPr>
          <a:xfrm>
            <a:off x="2141622" y="2789872"/>
            <a:ext cx="91800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유기동물보호센터 </a:t>
            </a:r>
            <a:r>
              <a:rPr lang="ko-KR" altLang="en-US" sz="2500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정제 </a:t>
            </a:r>
            <a:endParaRPr lang="ko-KR" altLang="en-US" sz="25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CADC962-AAC4-4F3D-A1DD-F8773308C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3" y="3568669"/>
            <a:ext cx="3948849" cy="41127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0E2CF5-8B93-476A-A745-9581B919C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287" y="3568669"/>
            <a:ext cx="1819445" cy="4112706"/>
          </a:xfrm>
          <a:prstGeom prst="rect">
            <a:avLst/>
          </a:prstGeom>
        </p:spPr>
      </p:pic>
      <p:sp>
        <p:nvSpPr>
          <p:cNvPr id="13" name="오른쪽 화살표 11">
            <a:extLst>
              <a:ext uri="{FF2B5EF4-FFF2-40B4-BE49-F238E27FC236}">
                <a16:creationId xmlns:a16="http://schemas.microsoft.com/office/drawing/2014/main" id="{52183C59-113A-45E4-BEB0-E1BBE934FB5A}"/>
              </a:ext>
            </a:extLst>
          </p:cNvPr>
          <p:cNvSpPr/>
          <p:nvPr/>
        </p:nvSpPr>
        <p:spPr>
          <a:xfrm>
            <a:off x="7676836" y="5020218"/>
            <a:ext cx="824187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AA3CD-05E0-47E5-80B3-611EF0742D0F}"/>
              </a:ext>
            </a:extLst>
          </p:cNvPr>
          <p:cNvSpPr txBox="1"/>
          <p:nvPr/>
        </p:nvSpPr>
        <p:spPr>
          <a:xfrm>
            <a:off x="7518195" y="2789872"/>
            <a:ext cx="35267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FC8004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결합 및 정리</a:t>
            </a:r>
            <a:endParaRPr lang="ko-KR" altLang="en-US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53DB8E-6F3E-4CA5-9AFC-26EC0CEE8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1021" y="3568668"/>
            <a:ext cx="2339338" cy="4112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A80386-79FB-4205-A5E3-72419BE0CD75}"/>
              </a:ext>
            </a:extLst>
          </p:cNvPr>
          <p:cNvSpPr txBox="1"/>
          <p:nvPr/>
        </p:nvSpPr>
        <p:spPr>
          <a:xfrm>
            <a:off x="10103488" y="3568668"/>
            <a:ext cx="1006871" cy="4112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9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06" y="1730788"/>
            <a:ext cx="2249138" cy="173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" y="8064500"/>
            <a:ext cx="3457575" cy="3476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431" y="1655731"/>
            <a:ext cx="3457575" cy="323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03" y="8064500"/>
            <a:ext cx="3711803" cy="3476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02BB4D-6F95-4C30-BDD9-88598D85F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884" y="4204991"/>
            <a:ext cx="5652436" cy="43133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461CFA-BDA2-4519-A42C-2A7AB5902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7906"/>
            <a:ext cx="6068022" cy="40710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6A2F51-4C30-473A-BFB6-D333BE8980B1}"/>
              </a:ext>
            </a:extLst>
          </p:cNvPr>
          <p:cNvSpPr txBox="1"/>
          <p:nvPr/>
        </p:nvSpPr>
        <p:spPr>
          <a:xfrm>
            <a:off x="5852319" y="8483965"/>
            <a:ext cx="555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동아일보</a:t>
            </a:r>
            <a:r>
              <a:rPr lang="en-US" altLang="ko-KR" dirty="0"/>
              <a:t>, </a:t>
            </a:r>
            <a:r>
              <a:rPr lang="ko-KR" altLang="en-US" dirty="0" err="1"/>
              <a:t>리얼푸드</a:t>
            </a:r>
            <a:r>
              <a:rPr lang="en-US" altLang="ko-KR" dirty="0"/>
              <a:t>, </a:t>
            </a:r>
            <a:r>
              <a:rPr lang="ko-KR" altLang="en-US" dirty="0" err="1"/>
              <a:t>동아사이언스</a:t>
            </a:r>
            <a:r>
              <a:rPr lang="en-US" altLang="ko-KR" dirty="0"/>
              <a:t>, </a:t>
            </a:r>
            <a:r>
              <a:rPr lang="ko-KR" altLang="en-US" dirty="0"/>
              <a:t>조선일보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13D068-A8CA-4283-A740-47346D60F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5356" y="-47907"/>
            <a:ext cx="6259154" cy="44373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1F7F2C-41AC-48EC-AC84-1B31FD04CB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08978" y="4282318"/>
            <a:ext cx="6477000" cy="42360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378" y="-155117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108285" y="860588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3 : 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</a:t>
            </a:r>
            <a:r>
              <a:rPr lang="ko-KR" altLang="en-US" sz="5000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FD549-8D6B-4856-AEB1-DF6A159CCDCE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4946-463F-4799-A25E-6767D7D31274}"/>
              </a:ext>
            </a:extLst>
          </p:cNvPr>
          <p:cNvSpPr txBox="1"/>
          <p:nvPr/>
        </p:nvSpPr>
        <p:spPr>
          <a:xfrm>
            <a:off x="8771021" y="851434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오른쪽 화살표 11">
            <a:extLst>
              <a:ext uri="{FF2B5EF4-FFF2-40B4-BE49-F238E27FC236}">
                <a16:creationId xmlns:a16="http://schemas.microsoft.com/office/drawing/2014/main" id="{AEFE4365-DE2D-4EE8-BD26-80911E8441D6}"/>
              </a:ext>
            </a:extLst>
          </p:cNvPr>
          <p:cNvSpPr/>
          <p:nvPr/>
        </p:nvSpPr>
        <p:spPr>
          <a:xfrm>
            <a:off x="5240765" y="5056261"/>
            <a:ext cx="824954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96AF7B-F13B-466A-A452-4B411A7B3776}"/>
              </a:ext>
            </a:extLst>
          </p:cNvPr>
          <p:cNvSpPr txBox="1"/>
          <p:nvPr/>
        </p:nvSpPr>
        <p:spPr>
          <a:xfrm>
            <a:off x="2276943" y="2762681"/>
            <a:ext cx="53148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동물 판매업 </a:t>
            </a:r>
            <a:r>
              <a:rPr lang="ko-KR" altLang="en-US" sz="2500" b="1" dirty="0">
                <a:solidFill>
                  <a:srgbClr val="FB9937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정제 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in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엑셀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072EA-160E-425B-8A1A-F49347A17DC1}"/>
              </a:ext>
            </a:extLst>
          </p:cNvPr>
          <p:cNvSpPr txBox="1"/>
          <p:nvPr/>
        </p:nvSpPr>
        <p:spPr>
          <a:xfrm>
            <a:off x="3870087" y="5066120"/>
            <a:ext cx="17831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…</a:t>
            </a:r>
            <a:endParaRPr lang="ko-KR" altLang="en-US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E08705-7662-41C7-95FB-46957E009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655" y="3533526"/>
            <a:ext cx="2076261" cy="4115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549817-D8E1-460A-98B2-2D25B3E35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86" y="3678316"/>
            <a:ext cx="4150724" cy="3826340"/>
          </a:xfrm>
          <a:prstGeom prst="rect">
            <a:avLst/>
          </a:prstGeom>
        </p:spPr>
      </p:pic>
      <p:sp>
        <p:nvSpPr>
          <p:cNvPr id="18" name="오른쪽 화살표 11">
            <a:extLst>
              <a:ext uri="{FF2B5EF4-FFF2-40B4-BE49-F238E27FC236}">
                <a16:creationId xmlns:a16="http://schemas.microsoft.com/office/drawing/2014/main" id="{8B13997D-371F-4F61-A52C-FED1A8E61F35}"/>
              </a:ext>
            </a:extLst>
          </p:cNvPr>
          <p:cNvSpPr/>
          <p:nvPr/>
        </p:nvSpPr>
        <p:spPr>
          <a:xfrm>
            <a:off x="8595455" y="5056261"/>
            <a:ext cx="824954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3D27B7-E8DC-495C-8CA0-C873D7B9A0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5988" y="3291987"/>
            <a:ext cx="2032071" cy="43362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6F3416-DC0F-4138-B457-9C920FCAE8A3}"/>
              </a:ext>
            </a:extLst>
          </p:cNvPr>
          <p:cNvSpPr txBox="1"/>
          <p:nvPr/>
        </p:nvSpPr>
        <p:spPr>
          <a:xfrm>
            <a:off x="10797043" y="3333263"/>
            <a:ext cx="907595" cy="4295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C836E-EACE-4F31-89D8-96BF35DCEEB8}"/>
              </a:ext>
            </a:extLst>
          </p:cNvPr>
          <p:cNvSpPr txBox="1"/>
          <p:nvPr/>
        </p:nvSpPr>
        <p:spPr>
          <a:xfrm>
            <a:off x="7780483" y="2728822"/>
            <a:ext cx="35267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FC8004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결합 및 정리</a:t>
            </a:r>
            <a:endParaRPr lang="ko-KR" altLang="en-US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42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12D95-A570-4F2F-AF08-7D93AA304C3B}"/>
              </a:ext>
            </a:extLst>
          </p:cNvPr>
          <p:cNvSpPr txBox="1"/>
          <p:nvPr/>
        </p:nvSpPr>
        <p:spPr>
          <a:xfrm>
            <a:off x="669818" y="1230874"/>
            <a:ext cx="7006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유기동물보호현황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전체 유기동물 수는 어떻게 변했나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sz="25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453911-E505-47EF-961B-6123CF8D6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12" y="2469260"/>
            <a:ext cx="3757802" cy="5725776"/>
          </a:xfrm>
          <a:prstGeom prst="rect">
            <a:avLst/>
          </a:prstGeom>
        </p:spPr>
      </p:pic>
      <p:sp>
        <p:nvSpPr>
          <p:cNvPr id="14" name="오른쪽 화살표 11">
            <a:extLst>
              <a:ext uri="{FF2B5EF4-FFF2-40B4-BE49-F238E27FC236}">
                <a16:creationId xmlns:a16="http://schemas.microsoft.com/office/drawing/2014/main" id="{B4E040E8-4EB3-4F04-9A57-29E12D603298}"/>
              </a:ext>
            </a:extLst>
          </p:cNvPr>
          <p:cNvSpPr/>
          <p:nvPr/>
        </p:nvSpPr>
        <p:spPr>
          <a:xfrm>
            <a:off x="4172982" y="4906767"/>
            <a:ext cx="824954" cy="666712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A5DF39-B995-457D-BBAD-5F2DC58DD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661" y="2477575"/>
            <a:ext cx="6236765" cy="57257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016913-901B-4B6F-AFCF-48F5921C3A16}"/>
              </a:ext>
            </a:extLst>
          </p:cNvPr>
          <p:cNvSpPr txBox="1"/>
          <p:nvPr/>
        </p:nvSpPr>
        <p:spPr>
          <a:xfrm>
            <a:off x="6315468" y="2839453"/>
            <a:ext cx="2120215" cy="49387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BB42EB-F523-4309-A464-3AA912144C5D}"/>
              </a:ext>
            </a:extLst>
          </p:cNvPr>
          <p:cNvSpPr txBox="1"/>
          <p:nvPr/>
        </p:nvSpPr>
        <p:spPr>
          <a:xfrm>
            <a:off x="8447886" y="2839453"/>
            <a:ext cx="2120216" cy="493870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DDC5F-9E2C-489B-AA6C-9A71E3EC2F95}"/>
              </a:ext>
            </a:extLst>
          </p:cNvPr>
          <p:cNvSpPr txBox="1"/>
          <p:nvPr/>
        </p:nvSpPr>
        <p:spPr>
          <a:xfrm>
            <a:off x="351211" y="2771331"/>
            <a:ext cx="832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2010~2014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년 서울시 유기동물 합계 급락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2014~2018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년 서울시 유기동물 합계 </a:t>
            </a:r>
            <a:r>
              <a:rPr lang="ko-KR" altLang="en-US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약보합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083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12D95-A570-4F2F-AF08-7D93AA304C3B}"/>
              </a:ext>
            </a:extLst>
          </p:cNvPr>
          <p:cNvSpPr txBox="1"/>
          <p:nvPr/>
        </p:nvSpPr>
        <p:spPr>
          <a:xfrm>
            <a:off x="669818" y="1230874"/>
            <a:ext cx="7006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2010~2014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년 서울시 유기동물 합계 급락</a:t>
            </a:r>
            <a:endParaRPr lang="en-US" altLang="ko-KR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just"/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2014~2018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년 서울시 유기동물 합계 </a:t>
            </a:r>
            <a:r>
              <a:rPr lang="ko-KR" altLang="en-US" sz="24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약보합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 이유</a:t>
            </a:r>
            <a:endParaRPr lang="en-US" altLang="ko-KR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D8E34F7-08E3-48B3-8A10-F270AC0840D9}"/>
              </a:ext>
            </a:extLst>
          </p:cNvPr>
          <p:cNvGrpSpPr/>
          <p:nvPr/>
        </p:nvGrpSpPr>
        <p:grpSpPr>
          <a:xfrm>
            <a:off x="5576850" y="2959768"/>
            <a:ext cx="5552362" cy="5121103"/>
            <a:chOff x="7627092" y="1693598"/>
            <a:chExt cx="7143750" cy="36385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0CFF24-3489-4E0B-9650-FA0282901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7092" y="1693598"/>
              <a:ext cx="7143750" cy="3638550"/>
            </a:xfrm>
            <a:prstGeom prst="rect">
              <a:avLst/>
            </a:prstGeom>
          </p:spPr>
        </p:pic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08DE8FDF-051A-4C51-AA28-D01C125505D3}"/>
                </a:ext>
              </a:extLst>
            </p:cNvPr>
            <p:cNvSpPr/>
            <p:nvPr/>
          </p:nvSpPr>
          <p:spPr>
            <a:xfrm>
              <a:off x="9341257" y="2640667"/>
              <a:ext cx="2499523" cy="646331"/>
            </a:xfrm>
            <a:prstGeom prst="frame">
              <a:avLst>
                <a:gd name="adj1" fmla="val 484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5594720A-22DB-482C-992C-436C710BC3CA}"/>
                </a:ext>
              </a:extLst>
            </p:cNvPr>
            <p:cNvSpPr/>
            <p:nvPr/>
          </p:nvSpPr>
          <p:spPr>
            <a:xfrm>
              <a:off x="10532207" y="3341330"/>
              <a:ext cx="2499523" cy="1565437"/>
            </a:xfrm>
            <a:prstGeom prst="frame">
              <a:avLst>
                <a:gd name="adj1" fmla="val 3289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C38CB97-815C-4489-BA43-3DD48EDC5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69" y="3409009"/>
            <a:ext cx="5225356" cy="35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53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12D95-A570-4F2F-AF08-7D93AA304C3B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(1)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구별 유기동물보호현황은 연도별로 어떻게 변했나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742794-F560-4C10-927A-794517757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15" y="2452464"/>
            <a:ext cx="10458024" cy="49304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0FE5F11-78BF-4649-AFFF-A2AB718961D4}"/>
              </a:ext>
            </a:extLst>
          </p:cNvPr>
          <p:cNvSpPr/>
          <p:nvPr/>
        </p:nvSpPr>
        <p:spPr>
          <a:xfrm>
            <a:off x="623307" y="7640176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2014</a:t>
            </a:r>
            <a:r>
              <a:rPr lang="ko-KR" altLang="en-US" sz="2400" b="1" dirty="0">
                <a:solidFill>
                  <a:schemeClr val="tx1"/>
                </a:solidFill>
              </a:rPr>
              <a:t>년 상위 </a:t>
            </a:r>
            <a:r>
              <a:rPr lang="en-US" altLang="ko-KR" sz="2400" b="1" dirty="0">
                <a:solidFill>
                  <a:schemeClr val="tx1"/>
                </a:solidFill>
              </a:rPr>
              <a:t>5</a:t>
            </a:r>
            <a:r>
              <a:rPr lang="ko-KR" altLang="en-US" sz="2400" b="1" dirty="0">
                <a:solidFill>
                  <a:schemeClr val="tx1"/>
                </a:solidFill>
              </a:rPr>
              <a:t>개 구 </a:t>
            </a:r>
            <a:r>
              <a:rPr lang="en-US" altLang="ko-KR" sz="2400" b="1" dirty="0">
                <a:solidFill>
                  <a:schemeClr val="tx1"/>
                </a:solidFill>
              </a:rPr>
              <a:t>: </a:t>
            </a:r>
            <a:r>
              <a:rPr lang="ko-KR" altLang="en-US" sz="2400" b="1" dirty="0">
                <a:solidFill>
                  <a:schemeClr val="tx1"/>
                </a:solidFill>
              </a:rPr>
              <a:t>관악구</a:t>
            </a:r>
            <a:r>
              <a:rPr lang="en-US" altLang="ko-KR" sz="2400" b="1" dirty="0">
                <a:solidFill>
                  <a:schemeClr val="tx1"/>
                </a:solidFill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</a:rPr>
              <a:t> 마포구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용산구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은평구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중랑구</a:t>
            </a:r>
          </a:p>
        </p:txBody>
      </p:sp>
    </p:spTree>
    <p:extLst>
      <p:ext uri="{BB962C8B-B14F-4D97-AF65-F5344CB8AC3E}">
        <p14:creationId xmlns:p14="http://schemas.microsoft.com/office/powerpoint/2010/main" val="3617456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685C18-DB7A-42A9-A2FF-B0069CAE3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3" y="2463187"/>
            <a:ext cx="10209384" cy="5055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BB760A-7BE6-4C53-AC7C-4293E525D333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(1)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구별 유기동물보호현황은 연도별로 어떻게 변했나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499C5A-2A01-4BEC-AA13-0F4EDD1CAAB1}"/>
              </a:ext>
            </a:extLst>
          </p:cNvPr>
          <p:cNvSpPr/>
          <p:nvPr/>
        </p:nvSpPr>
        <p:spPr>
          <a:xfrm>
            <a:off x="647691" y="7640176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2015</a:t>
            </a:r>
            <a:r>
              <a:rPr lang="ko-KR" altLang="en-US" sz="2400" b="1" dirty="0">
                <a:solidFill>
                  <a:schemeClr val="tx1"/>
                </a:solidFill>
              </a:rPr>
              <a:t>년 상위 </a:t>
            </a:r>
            <a:r>
              <a:rPr lang="en-US" altLang="ko-KR" sz="2400" b="1" dirty="0">
                <a:solidFill>
                  <a:schemeClr val="tx1"/>
                </a:solidFill>
              </a:rPr>
              <a:t>5</a:t>
            </a:r>
            <a:r>
              <a:rPr lang="ko-KR" altLang="en-US" sz="2400" b="1" dirty="0">
                <a:solidFill>
                  <a:schemeClr val="tx1"/>
                </a:solidFill>
              </a:rPr>
              <a:t>개 구 </a:t>
            </a:r>
            <a:r>
              <a:rPr lang="en-US" altLang="ko-KR" sz="2400" b="1" dirty="0">
                <a:solidFill>
                  <a:schemeClr val="tx1"/>
                </a:solidFill>
              </a:rPr>
              <a:t>: </a:t>
            </a:r>
            <a:r>
              <a:rPr lang="ko-KR" altLang="en-US" sz="2400" b="1" dirty="0">
                <a:solidFill>
                  <a:schemeClr val="tx1"/>
                </a:solidFill>
              </a:rPr>
              <a:t>관악구</a:t>
            </a:r>
            <a:r>
              <a:rPr lang="en-US" altLang="ko-KR" sz="2400" b="1" dirty="0">
                <a:solidFill>
                  <a:schemeClr val="tx1"/>
                </a:solidFill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</a:rPr>
              <a:t> 마포구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용산구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은평구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양천</a:t>
            </a:r>
          </a:p>
        </p:txBody>
      </p:sp>
    </p:spTree>
    <p:extLst>
      <p:ext uri="{BB962C8B-B14F-4D97-AF65-F5344CB8AC3E}">
        <p14:creationId xmlns:p14="http://schemas.microsoft.com/office/powerpoint/2010/main" val="1595272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E93357-8EFD-4263-A389-561045CB6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1" y="2458497"/>
            <a:ext cx="10497313" cy="5023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9E7581-0A2B-4067-8E20-6095155D0292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(1)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구별 유기동물보호현황은 연도별로 어떻게 변했나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1A29F5-2C6D-40AC-B81D-6C5E1D5BC4AF}"/>
              </a:ext>
            </a:extLst>
          </p:cNvPr>
          <p:cNvSpPr/>
          <p:nvPr/>
        </p:nvSpPr>
        <p:spPr>
          <a:xfrm>
            <a:off x="659883" y="7640176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2016</a:t>
            </a:r>
            <a:r>
              <a:rPr lang="ko-KR" altLang="en-US" sz="2400" b="1" dirty="0">
                <a:solidFill>
                  <a:schemeClr val="tx1"/>
                </a:solidFill>
              </a:rPr>
              <a:t>년 상위 </a:t>
            </a:r>
            <a:r>
              <a:rPr lang="en-US" altLang="ko-KR" sz="2400" b="1" dirty="0">
                <a:solidFill>
                  <a:schemeClr val="tx1"/>
                </a:solidFill>
              </a:rPr>
              <a:t>5</a:t>
            </a:r>
            <a:r>
              <a:rPr lang="ko-KR" altLang="en-US" sz="2400" b="1" dirty="0">
                <a:solidFill>
                  <a:schemeClr val="tx1"/>
                </a:solidFill>
              </a:rPr>
              <a:t>개 구 </a:t>
            </a:r>
            <a:r>
              <a:rPr lang="en-US" altLang="ko-KR" sz="2400" b="1" dirty="0">
                <a:solidFill>
                  <a:schemeClr val="tx1"/>
                </a:solidFill>
              </a:rPr>
              <a:t>: </a:t>
            </a:r>
            <a:r>
              <a:rPr lang="ko-KR" altLang="en-US" sz="2400" b="1" dirty="0">
                <a:solidFill>
                  <a:schemeClr val="tx1"/>
                </a:solidFill>
              </a:rPr>
              <a:t>관악구</a:t>
            </a:r>
            <a:r>
              <a:rPr lang="en-US" altLang="ko-KR" sz="2400" b="1" dirty="0">
                <a:solidFill>
                  <a:schemeClr val="tx1"/>
                </a:solidFill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</a:rPr>
              <a:t> 마포구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용산구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은평구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양천구</a:t>
            </a:r>
          </a:p>
        </p:txBody>
      </p:sp>
    </p:spTree>
    <p:extLst>
      <p:ext uri="{BB962C8B-B14F-4D97-AF65-F5344CB8AC3E}">
        <p14:creationId xmlns:p14="http://schemas.microsoft.com/office/powerpoint/2010/main" val="2068228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5C48F1-D171-4AF2-B5D5-05528DB12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89" y="2456973"/>
            <a:ext cx="10409342" cy="503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DB08E-46E8-462A-AD79-A377530B1617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(1)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구별 유기동물보호현황은 연도별로 어떻게 변했나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689A74-7B79-469E-87D4-1CD63E9308F1}"/>
              </a:ext>
            </a:extLst>
          </p:cNvPr>
          <p:cNvSpPr/>
          <p:nvPr/>
        </p:nvSpPr>
        <p:spPr>
          <a:xfrm>
            <a:off x="623307" y="7640176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</a:rPr>
              <a:t>201</a:t>
            </a:r>
            <a:r>
              <a:rPr lang="ko-KR" altLang="en-US" sz="2400" b="1">
                <a:solidFill>
                  <a:schemeClr val="tx1"/>
                </a:solidFill>
              </a:rPr>
              <a:t>년 </a:t>
            </a:r>
            <a:r>
              <a:rPr lang="ko-KR" altLang="en-US" sz="2400" b="1" dirty="0">
                <a:solidFill>
                  <a:schemeClr val="tx1"/>
                </a:solidFill>
              </a:rPr>
              <a:t>상위 </a:t>
            </a:r>
            <a:r>
              <a:rPr lang="en-US" altLang="ko-KR" sz="2400" b="1" dirty="0">
                <a:solidFill>
                  <a:schemeClr val="tx1"/>
                </a:solidFill>
              </a:rPr>
              <a:t>5</a:t>
            </a:r>
            <a:r>
              <a:rPr lang="ko-KR" altLang="en-US" sz="2400" b="1" dirty="0">
                <a:solidFill>
                  <a:schemeClr val="tx1"/>
                </a:solidFill>
              </a:rPr>
              <a:t>개 구 </a:t>
            </a:r>
            <a:r>
              <a:rPr lang="en-US" altLang="ko-KR" sz="2400" b="1" dirty="0">
                <a:solidFill>
                  <a:schemeClr val="tx1"/>
                </a:solidFill>
              </a:rPr>
              <a:t>: </a:t>
            </a:r>
            <a:r>
              <a:rPr lang="ko-KR" altLang="en-US" sz="2400" b="1" dirty="0">
                <a:solidFill>
                  <a:schemeClr val="tx1"/>
                </a:solidFill>
              </a:rPr>
              <a:t>관악구</a:t>
            </a:r>
            <a:r>
              <a:rPr lang="en-US" altLang="ko-KR" sz="2400" b="1" dirty="0">
                <a:solidFill>
                  <a:schemeClr val="tx1"/>
                </a:solidFill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</a:rPr>
              <a:t> 마포구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용산구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은평구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중랑구</a:t>
            </a:r>
          </a:p>
        </p:txBody>
      </p:sp>
    </p:spTree>
    <p:extLst>
      <p:ext uri="{BB962C8B-B14F-4D97-AF65-F5344CB8AC3E}">
        <p14:creationId xmlns:p14="http://schemas.microsoft.com/office/powerpoint/2010/main" val="933415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4C1F37-0B1B-4539-8C84-66A97A904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83" y="2487167"/>
            <a:ext cx="10472929" cy="5028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D1DD13-9CFB-47CE-91CA-533D36829E51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(1)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구별 유기동물보호현황은 연도별로 어떻게 변했나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08FC24-F2D3-4CDF-9AE7-FA2CD41ED793}"/>
              </a:ext>
            </a:extLst>
          </p:cNvPr>
          <p:cNvSpPr/>
          <p:nvPr/>
        </p:nvSpPr>
        <p:spPr>
          <a:xfrm>
            <a:off x="623307" y="7640176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2018</a:t>
            </a:r>
            <a:r>
              <a:rPr lang="ko-KR" altLang="en-US" sz="2400" b="1" dirty="0">
                <a:solidFill>
                  <a:schemeClr val="tx1"/>
                </a:solidFill>
              </a:rPr>
              <a:t>년 상위 </a:t>
            </a:r>
            <a:r>
              <a:rPr lang="en-US" altLang="ko-KR" sz="2400" b="1" dirty="0">
                <a:solidFill>
                  <a:schemeClr val="tx1"/>
                </a:solidFill>
              </a:rPr>
              <a:t>5</a:t>
            </a:r>
            <a:r>
              <a:rPr lang="ko-KR" altLang="en-US" sz="2400" b="1" dirty="0">
                <a:solidFill>
                  <a:schemeClr val="tx1"/>
                </a:solidFill>
              </a:rPr>
              <a:t>개 구 </a:t>
            </a:r>
            <a:r>
              <a:rPr lang="en-US" altLang="ko-KR" sz="2400" b="1" dirty="0">
                <a:solidFill>
                  <a:schemeClr val="tx1"/>
                </a:solidFill>
              </a:rPr>
              <a:t>: </a:t>
            </a:r>
            <a:r>
              <a:rPr lang="ko-KR" altLang="en-US" sz="2400" b="1" dirty="0">
                <a:solidFill>
                  <a:schemeClr val="tx1"/>
                </a:solidFill>
              </a:rPr>
              <a:t>관악구</a:t>
            </a:r>
            <a:r>
              <a:rPr lang="en-US" altLang="ko-KR" sz="2400" b="1" dirty="0">
                <a:solidFill>
                  <a:schemeClr val="tx1"/>
                </a:solidFill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</a:rPr>
              <a:t> 마포구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용산구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은평구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중랑구</a:t>
            </a:r>
          </a:p>
        </p:txBody>
      </p:sp>
    </p:spTree>
    <p:extLst>
      <p:ext uri="{BB962C8B-B14F-4D97-AF65-F5344CB8AC3E}">
        <p14:creationId xmlns:p14="http://schemas.microsoft.com/office/powerpoint/2010/main" val="36648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EE3C07-867D-40E3-B17C-3ABBCED16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77" y="2518000"/>
            <a:ext cx="10399776" cy="48648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(1)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구별 유기동물보호현황은 연도별로 어떻게 변했나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D5A555-1BD3-409A-9E7A-B15B0456E960}"/>
              </a:ext>
            </a:extLst>
          </p:cNvPr>
          <p:cNvSpPr/>
          <p:nvPr/>
        </p:nvSpPr>
        <p:spPr>
          <a:xfrm>
            <a:off x="623307" y="7640176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돋움" panose="020B0600000101010101" pitchFamily="50" charset="-127"/>
              </a:rPr>
              <a:t>관악구와 마포구는 다른 구에 비해 </a:t>
            </a:r>
            <a:r>
              <a:rPr lang="en-US" altLang="ko-KR" sz="2400" b="1" dirty="0">
                <a:solidFill>
                  <a:schemeClr val="tx1"/>
                </a:solidFill>
                <a:ea typeface="돋움" panose="020B0600000101010101" pitchFamily="50" charset="-127"/>
              </a:rPr>
              <a:t>5</a:t>
            </a:r>
            <a:r>
              <a:rPr lang="ko-KR" altLang="en-US" sz="2400" b="1" dirty="0">
                <a:solidFill>
                  <a:schemeClr val="tx1"/>
                </a:solidFill>
                <a:ea typeface="돋움" panose="020B0600000101010101" pitchFamily="50" charset="-127"/>
              </a:rPr>
              <a:t>년 내내 유기동물 개체 수가 유독 높았다</a:t>
            </a:r>
            <a:endParaRPr lang="en-US" altLang="ko-KR" sz="2400" b="1" dirty="0">
              <a:solidFill>
                <a:schemeClr val="tx1"/>
              </a:solidFill>
              <a:ea typeface="돋움" panose="020B0600000101010101" pitchFamily="50" charset="-127"/>
            </a:endParaRPr>
          </a:p>
          <a:p>
            <a:pPr algn="ctr"/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38EE9899-95B9-4082-AD97-C3AB5DC86D60}"/>
              </a:ext>
            </a:extLst>
          </p:cNvPr>
          <p:cNvSpPr/>
          <p:nvPr/>
        </p:nvSpPr>
        <p:spPr>
          <a:xfrm>
            <a:off x="2731008" y="3220424"/>
            <a:ext cx="463296" cy="343414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03C27348-65AD-4C09-B345-EFE80F45FBEA}"/>
              </a:ext>
            </a:extLst>
          </p:cNvPr>
          <p:cNvSpPr/>
          <p:nvPr/>
        </p:nvSpPr>
        <p:spPr>
          <a:xfrm>
            <a:off x="5833872" y="4201880"/>
            <a:ext cx="463296" cy="343414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553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(2)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유기동물 총합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TOP 5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구 </a:t>
            </a:r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들여다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보기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E4F2DD-AAED-44B1-A8EA-1129D3AC5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07" y="2428841"/>
            <a:ext cx="5502617" cy="59295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02CCF9-95F1-4F23-9712-388CCDFD8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845" y="2428841"/>
            <a:ext cx="5270562" cy="59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06" y="1730788"/>
            <a:ext cx="2249138" cy="173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" y="8064500"/>
            <a:ext cx="3457575" cy="3476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431" y="1655731"/>
            <a:ext cx="3457575" cy="323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03" y="8064500"/>
            <a:ext cx="3711803" cy="347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63EED9-03E6-4F9C-A619-B26A121D8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582" y="531844"/>
            <a:ext cx="5047633" cy="69999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1A2393-354D-4232-8FA6-A596DA367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05" y="463602"/>
            <a:ext cx="4975989" cy="7068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070E23-36DA-4F5A-9E6B-837A3DF64C72}"/>
              </a:ext>
            </a:extLst>
          </p:cNvPr>
          <p:cNvSpPr txBox="1"/>
          <p:nvPr/>
        </p:nvSpPr>
        <p:spPr>
          <a:xfrm>
            <a:off x="8601398" y="8037949"/>
            <a:ext cx="335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노트펫</a:t>
            </a:r>
            <a:r>
              <a:rPr lang="en-US" altLang="ko-KR" dirty="0"/>
              <a:t>, </a:t>
            </a:r>
            <a:r>
              <a:rPr lang="ko-KR" altLang="en-US" dirty="0"/>
              <a:t>연합뉴스 </a:t>
            </a:r>
          </a:p>
        </p:txBody>
      </p:sp>
    </p:spTree>
    <p:extLst>
      <p:ext uri="{BB962C8B-B14F-4D97-AF65-F5344CB8AC3E}">
        <p14:creationId xmlns:p14="http://schemas.microsoft.com/office/powerpoint/2010/main" val="676600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(2)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유기동물 총합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TOP 5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구 </a:t>
            </a:r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들여다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보기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77AE19-FFD5-4201-B105-A199FE4DE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87" y="2650938"/>
            <a:ext cx="10083508" cy="5554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2B66DD-A8F4-488B-9B34-8C9F01F17D83}"/>
              </a:ext>
            </a:extLst>
          </p:cNvPr>
          <p:cNvSpPr txBox="1"/>
          <p:nvPr/>
        </p:nvSpPr>
        <p:spPr>
          <a:xfrm>
            <a:off x="5053221" y="2917935"/>
            <a:ext cx="1687675" cy="4710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BEC19-FDD5-4833-95EB-BC19C920E735}"/>
              </a:ext>
            </a:extLst>
          </p:cNvPr>
          <p:cNvSpPr txBox="1"/>
          <p:nvPr/>
        </p:nvSpPr>
        <p:spPr>
          <a:xfrm>
            <a:off x="6895016" y="2919899"/>
            <a:ext cx="527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은평구 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2010~2012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년 유기동물 합계 급락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용산구 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2013~2015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년 유기동물 합계 급락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7AA32-1BBE-4DFE-8BF1-24C822130F8F}"/>
              </a:ext>
            </a:extLst>
          </p:cNvPr>
          <p:cNvSpPr txBox="1"/>
          <p:nvPr/>
        </p:nvSpPr>
        <p:spPr>
          <a:xfrm>
            <a:off x="2467273" y="2896154"/>
            <a:ext cx="1749252" cy="4731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427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(3)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유기견과 유기묘는 어떤 행정처분을 얼마나 받는가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sz="25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0CCB19-88A8-4DFA-83A3-29F924A7C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685" y="2230795"/>
            <a:ext cx="5616706" cy="5547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DDD4DE-545B-4F79-AF2E-39CCFB457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97" y="2230795"/>
            <a:ext cx="5381409" cy="5547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C70D99-A75D-49A3-B1ED-2CCC5E9B1F29}"/>
              </a:ext>
            </a:extLst>
          </p:cNvPr>
          <p:cNvSpPr txBox="1"/>
          <p:nvPr/>
        </p:nvSpPr>
        <p:spPr>
          <a:xfrm>
            <a:off x="1201960" y="7971434"/>
            <a:ext cx="351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유기견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+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유기묘가 받는 행정처분 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FDB2D-51CC-4A14-9F2A-BA6A5AD0EBB9}"/>
              </a:ext>
            </a:extLst>
          </p:cNvPr>
          <p:cNvSpPr txBox="1"/>
          <p:nvPr/>
        </p:nvSpPr>
        <p:spPr>
          <a:xfrm>
            <a:off x="5986792" y="7971434"/>
            <a:ext cx="527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유기견과 유기묘가 받는 행정처분이 차지하는 비율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331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(4)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- 2018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년 구별 동물판매업 개수는 </a:t>
            </a:r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어떤가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BFF3FE-ED59-46B3-A40C-2208A594D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30" y="2523743"/>
            <a:ext cx="10360213" cy="49914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8E1F61-CAC7-41A1-B20B-0E6AB2526003}"/>
              </a:ext>
            </a:extLst>
          </p:cNvPr>
          <p:cNvSpPr/>
          <p:nvPr/>
        </p:nvSpPr>
        <p:spPr>
          <a:xfrm>
            <a:off x="672075" y="7627984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강남구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송파구에 동물 판매업장이 많이 분포</a:t>
            </a:r>
          </a:p>
        </p:txBody>
      </p:sp>
    </p:spTree>
    <p:extLst>
      <p:ext uri="{BB962C8B-B14F-4D97-AF65-F5344CB8AC3E}">
        <p14:creationId xmlns:p14="http://schemas.microsoft.com/office/powerpoint/2010/main" val="1202703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(5)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- 2018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년 구별 동물병원 개수는 </a:t>
            </a:r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어떤가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47A1D7-D88A-4D34-BFA3-5C6D37C2D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68" y="2422389"/>
            <a:ext cx="10305757" cy="50928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7298BCA-7FD9-403C-A990-DA58EE3B3F4F}"/>
              </a:ext>
            </a:extLst>
          </p:cNvPr>
          <p:cNvSpPr/>
          <p:nvPr/>
        </p:nvSpPr>
        <p:spPr>
          <a:xfrm>
            <a:off x="672075" y="7627984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강남구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송파구에 동물병원이 많이 분포</a:t>
            </a:r>
          </a:p>
        </p:txBody>
      </p:sp>
    </p:spTree>
    <p:extLst>
      <p:ext uri="{BB962C8B-B14F-4D97-AF65-F5344CB8AC3E}">
        <p14:creationId xmlns:p14="http://schemas.microsoft.com/office/powerpoint/2010/main" val="3063645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(6)</a:t>
            </a:r>
          </a:p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- 2018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년 구별 면적 대비 공원 비율은 </a:t>
            </a:r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어떤가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34D60B-0F3B-4F69-8E1B-051DCF301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11" y="2499361"/>
            <a:ext cx="10265183" cy="50323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853C92E-D476-4839-8F2A-45EDAE93FAFF}"/>
              </a:ext>
            </a:extLst>
          </p:cNvPr>
          <p:cNvSpPr/>
          <p:nvPr/>
        </p:nvSpPr>
        <p:spPr>
          <a:xfrm>
            <a:off x="672075" y="7627984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강동구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종로구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은평구가 면적 대비 공원 비율이 높음</a:t>
            </a:r>
          </a:p>
        </p:txBody>
      </p:sp>
    </p:spTree>
    <p:extLst>
      <p:ext uri="{BB962C8B-B14F-4D97-AF65-F5344CB8AC3E}">
        <p14:creationId xmlns:p14="http://schemas.microsoft.com/office/powerpoint/2010/main" val="1595238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466007" y="1247135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전처리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살펴보기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(7)</a:t>
            </a: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구별 동물판매업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동물병원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동물보호센터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Boxplot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0DC594-C067-4570-A163-E29ECAAE2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94" y="2349486"/>
            <a:ext cx="4045117" cy="62410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C088C5-A0B7-422D-B1A6-E59CFB0F1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106" y="2334021"/>
            <a:ext cx="4206121" cy="62719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EAC194-EDD5-41F8-8694-0621152B9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1001" y="2275356"/>
            <a:ext cx="4940554" cy="65028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B6D48C-F42E-4DE7-B4A4-BEEE565381AD}"/>
              </a:ext>
            </a:extLst>
          </p:cNvPr>
          <p:cNvSpPr txBox="1"/>
          <p:nvPr/>
        </p:nvSpPr>
        <p:spPr>
          <a:xfrm>
            <a:off x="565484" y="2586789"/>
            <a:ext cx="661737" cy="661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9D0A96-8971-459B-858A-BB7A17FADA2D}"/>
              </a:ext>
            </a:extLst>
          </p:cNvPr>
          <p:cNvSpPr txBox="1"/>
          <p:nvPr/>
        </p:nvSpPr>
        <p:spPr>
          <a:xfrm>
            <a:off x="7921495" y="2586789"/>
            <a:ext cx="661737" cy="661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9C9DF-F54C-48D5-B845-85BA454DBB6C}"/>
              </a:ext>
            </a:extLst>
          </p:cNvPr>
          <p:cNvSpPr txBox="1"/>
          <p:nvPr/>
        </p:nvSpPr>
        <p:spPr>
          <a:xfrm>
            <a:off x="8826501" y="2586789"/>
            <a:ext cx="287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용산구는 다른 구에 비해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동물 보호센터가 많았다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A55C2F-5D4E-4369-990D-05B08A9CF63F}"/>
              </a:ext>
            </a:extLst>
          </p:cNvPr>
          <p:cNvSpPr txBox="1"/>
          <p:nvPr/>
        </p:nvSpPr>
        <p:spPr>
          <a:xfrm>
            <a:off x="1377117" y="2586788"/>
            <a:ext cx="339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강남구와 송파구는 다른 구에 비해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동물 판매업소가 많았다</a:t>
            </a:r>
          </a:p>
        </p:txBody>
      </p:sp>
    </p:spTree>
    <p:extLst>
      <p:ext uri="{BB962C8B-B14F-4D97-AF65-F5344CB8AC3E}">
        <p14:creationId xmlns:p14="http://schemas.microsoft.com/office/powerpoint/2010/main" val="437610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553453" y="1418226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Q :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동물판매업소 수가 증가할수록 병원이 많아진다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	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8599CF-3AB6-4245-A716-216778C4B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" y="2383147"/>
            <a:ext cx="10323264" cy="513525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2EFC93-D365-49CC-8F0E-8D786428F2E9}"/>
              </a:ext>
            </a:extLst>
          </p:cNvPr>
          <p:cNvSpPr/>
          <p:nvPr/>
        </p:nvSpPr>
        <p:spPr>
          <a:xfrm>
            <a:off x="672075" y="7627984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ea typeface="돋움" panose="020B0600000101010101" pitchFamily="50" charset="-127"/>
              </a:rPr>
              <a:t>동물판매업 수가 증가할수록 병원이 많아진다</a:t>
            </a:r>
            <a:r>
              <a:rPr lang="en-US" altLang="ko-KR" sz="2400" b="1" dirty="0">
                <a:solidFill>
                  <a:schemeClr val="tx1"/>
                </a:solidFill>
                <a:ea typeface="돋움" panose="020B0600000101010101" pitchFamily="50" charset="-127"/>
              </a:rPr>
              <a:t>? =&gt; </a:t>
            </a:r>
            <a:r>
              <a:rPr lang="ko-KR" altLang="en-US" sz="2400" b="1" dirty="0">
                <a:solidFill>
                  <a:schemeClr val="tx1"/>
                </a:solidFill>
                <a:ea typeface="돋움" panose="020B0600000101010101" pitchFamily="50" charset="-127"/>
              </a:rPr>
              <a:t>잠복변수 존재 가능성 제기 </a:t>
            </a:r>
            <a:endParaRPr lang="en-US" altLang="ko-KR" sz="2400" b="1" dirty="0">
              <a:solidFill>
                <a:schemeClr val="tx1"/>
              </a:solidFill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20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466007" y="1383499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Q :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동물판매업소 수가 증가할수록 병원이 많아진다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	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D31C641-D988-4216-8D68-FBD111D3BCDE}"/>
              </a:ext>
            </a:extLst>
          </p:cNvPr>
          <p:cNvGrpSpPr/>
          <p:nvPr/>
        </p:nvGrpSpPr>
        <p:grpSpPr>
          <a:xfrm>
            <a:off x="624503" y="2354734"/>
            <a:ext cx="10458025" cy="5183044"/>
            <a:chOff x="4419239" y="2563965"/>
            <a:chExt cx="11214733" cy="545180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C1FD78-5EDE-46E3-891A-76C3059D5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9239" y="2648788"/>
              <a:ext cx="5718957" cy="53669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0D7A938-331D-4D5F-AB84-8340EDF75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5834" y="2563965"/>
              <a:ext cx="5458138" cy="5427174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543E44-8BD9-4590-AA08-DD997FF52ECC}"/>
              </a:ext>
            </a:extLst>
          </p:cNvPr>
          <p:cNvSpPr/>
          <p:nvPr/>
        </p:nvSpPr>
        <p:spPr>
          <a:xfrm>
            <a:off x="610950" y="7682792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15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인구 수가 많을수록</a:t>
            </a:r>
            <a:r>
              <a:rPr lang="en-US" altLang="ko-KR" sz="2400" b="1" spc="-15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b="1" spc="-15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병원과 동물판매업 개수가 많아진다</a:t>
            </a:r>
            <a:r>
              <a:rPr lang="en-US" altLang="ko-KR" sz="2400" b="1" spc="-15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! + </a:t>
            </a:r>
            <a:r>
              <a:rPr lang="ko-KR" altLang="en-US" sz="2400" b="1" spc="-15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점의 위치도 동일 </a:t>
            </a:r>
            <a:r>
              <a:rPr lang="en-US" altLang="ko-KR" sz="2400" b="1" spc="-15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= </a:t>
            </a:r>
            <a:r>
              <a:rPr lang="ko-KR" altLang="en-US" sz="2400" b="1" spc="-15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잠복변수는 </a:t>
            </a:r>
            <a:r>
              <a:rPr lang="ko-KR" altLang="en-US" sz="2800" b="1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인구</a:t>
            </a:r>
            <a:r>
              <a:rPr lang="en-US" altLang="ko-KR" sz="2400" b="1" spc="-15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4483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81" y="0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545429" y="1406449"/>
            <a:ext cx="8156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Q :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동물판매업소 수가 증가할수록 병원이 많아진다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	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890DA7-68EF-4640-985F-7FE44F814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31" y="2510710"/>
            <a:ext cx="5654842" cy="56977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F7A1D-2762-4F8C-9DA2-4955C55398EF}"/>
              </a:ext>
            </a:extLst>
          </p:cNvPr>
          <p:cNvSpPr/>
          <p:nvPr/>
        </p:nvSpPr>
        <p:spPr>
          <a:xfrm>
            <a:off x="6746789" y="2803122"/>
            <a:ext cx="4284891" cy="480864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 : </a:t>
            </a:r>
            <a:r>
              <a:rPr lang="ko-KR" altLang="en-US" sz="28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동물판매업소 수가 증가할수록 </a:t>
            </a:r>
            <a:endParaRPr lang="en-US" altLang="ko-KR" sz="28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병원이 많아지는 상관관계에 </a:t>
            </a:r>
            <a:endParaRPr lang="en-US" altLang="ko-KR" sz="28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영향을 미치는 잠복변수는 </a:t>
            </a:r>
            <a:r>
              <a:rPr lang="ko-KR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인구</a:t>
            </a:r>
            <a:r>
              <a:rPr lang="en-US" altLang="ko-KR" sz="28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2730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12D95-A570-4F2F-AF08-7D93AA304C3B}"/>
              </a:ext>
            </a:extLst>
          </p:cNvPr>
          <p:cNvSpPr txBox="1"/>
          <p:nvPr/>
        </p:nvSpPr>
        <p:spPr>
          <a:xfrm>
            <a:off x="429913" y="1255118"/>
            <a:ext cx="7583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Q : 1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인가구는 입양도 많이 하고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유기도 많이 한다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sz="25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A2FDEA-2F0B-4D0B-9A0F-D28BBC972772}"/>
              </a:ext>
            </a:extLst>
          </p:cNvPr>
          <p:cNvGrpSpPr/>
          <p:nvPr/>
        </p:nvGrpSpPr>
        <p:grpSpPr>
          <a:xfrm>
            <a:off x="326231" y="2496802"/>
            <a:ext cx="6281833" cy="5925107"/>
            <a:chOff x="326231" y="2629431"/>
            <a:chExt cx="7100898" cy="575951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381" y="7523757"/>
              <a:ext cx="3519738" cy="8651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22126C-37BC-42B5-80F7-B93801A18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231" y="2629431"/>
              <a:ext cx="7100898" cy="517605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6BF203-EBD1-4943-A62D-C7A4E35E620F}"/>
                </a:ext>
              </a:extLst>
            </p:cNvPr>
            <p:cNvSpPr txBox="1"/>
            <p:nvPr/>
          </p:nvSpPr>
          <p:spPr>
            <a:xfrm>
              <a:off x="1256341" y="5388173"/>
              <a:ext cx="427233" cy="236394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2A1F9D-9A90-4D48-8801-F57E86DC8B88}"/>
              </a:ext>
            </a:extLst>
          </p:cNvPr>
          <p:cNvSpPr/>
          <p:nvPr/>
        </p:nvSpPr>
        <p:spPr>
          <a:xfrm>
            <a:off x="6746789" y="2803122"/>
            <a:ext cx="4284891" cy="480864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EAFD62-0200-4F5A-B3AD-6822FA99B364}"/>
              </a:ext>
            </a:extLst>
          </p:cNvPr>
          <p:cNvSpPr txBox="1"/>
          <p:nvPr/>
        </p:nvSpPr>
        <p:spPr>
          <a:xfrm>
            <a:off x="7379381" y="3129950"/>
            <a:ext cx="35384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인가구는 개와 고양이 입양에 강한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상관관계가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 있다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인가구는 동물 유기 전체 개체 수와 강한 상관관계가 있다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결론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1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인가구는 입양도 많이 하고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유기도 많이 한다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4" name="그래픽 13" descr="확인 표시">
            <a:extLst>
              <a:ext uri="{FF2B5EF4-FFF2-40B4-BE49-F238E27FC236}">
                <a16:creationId xmlns:a16="http://schemas.microsoft.com/office/drawing/2014/main" id="{484C99FA-4E1D-4E52-8840-74DC6E3ED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1108" y="3178718"/>
            <a:ext cx="396081" cy="511747"/>
          </a:xfrm>
          <a:prstGeom prst="rect">
            <a:avLst/>
          </a:prstGeom>
        </p:spPr>
      </p:pic>
      <p:pic>
        <p:nvPicPr>
          <p:cNvPr id="15" name="그래픽 14" descr="확인 표시">
            <a:extLst>
              <a:ext uri="{FF2B5EF4-FFF2-40B4-BE49-F238E27FC236}">
                <a16:creationId xmlns:a16="http://schemas.microsoft.com/office/drawing/2014/main" id="{26615AC1-8AAD-4912-A25C-C772E8163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1588" y="4635662"/>
            <a:ext cx="396081" cy="511747"/>
          </a:xfrm>
          <a:prstGeom prst="rect">
            <a:avLst/>
          </a:prstGeom>
        </p:spPr>
      </p:pic>
      <p:pic>
        <p:nvPicPr>
          <p:cNvPr id="16" name="그래픽 15" descr="확인 표시">
            <a:extLst>
              <a:ext uri="{FF2B5EF4-FFF2-40B4-BE49-F238E27FC236}">
                <a16:creationId xmlns:a16="http://schemas.microsoft.com/office/drawing/2014/main" id="{31810613-9A15-4B7F-BB8F-C29951EAB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2068" y="6080414"/>
            <a:ext cx="396081" cy="5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06" y="1730788"/>
            <a:ext cx="2249138" cy="173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" y="8064500"/>
            <a:ext cx="3457575" cy="3476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431" y="1655731"/>
            <a:ext cx="3457575" cy="323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03" y="8064500"/>
            <a:ext cx="3711803" cy="347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E09AEC-2742-45A4-A644-BAACE4BADEF8}"/>
              </a:ext>
            </a:extLst>
          </p:cNvPr>
          <p:cNvSpPr txBox="1"/>
          <p:nvPr/>
        </p:nvSpPr>
        <p:spPr>
          <a:xfrm>
            <a:off x="7666603" y="7736305"/>
            <a:ext cx="335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오마이뉴스</a:t>
            </a:r>
            <a:r>
              <a:rPr lang="en-US" altLang="ko-KR" dirty="0"/>
              <a:t>, </a:t>
            </a:r>
            <a:r>
              <a:rPr lang="ko-KR" altLang="en-US" dirty="0"/>
              <a:t>조선일보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1AADC9-769B-487B-BF24-9990CFCBF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946" y="1114796"/>
            <a:ext cx="6719635" cy="65133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2A7705-53B9-42FD-8011-5F542FEA03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1105321"/>
            <a:ext cx="5983945" cy="65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9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661" y="7815366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12D95-A570-4F2F-AF08-7D93AA304C3B}"/>
              </a:ext>
            </a:extLst>
          </p:cNvPr>
          <p:cNvSpPr txBox="1"/>
          <p:nvPr/>
        </p:nvSpPr>
        <p:spPr>
          <a:xfrm>
            <a:off x="429913" y="1255118"/>
            <a:ext cx="75831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Q : 1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인가구는 입양도 많이 하고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유기도 많이 한다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sz="25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F6D1C72-4073-4CA3-AF62-F5C7A131C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BAE8FB8-D65A-4E0E-9654-2A1B35A35240}"/>
              </a:ext>
            </a:extLst>
          </p:cNvPr>
          <p:cNvGrpSpPr/>
          <p:nvPr/>
        </p:nvGrpSpPr>
        <p:grpSpPr>
          <a:xfrm>
            <a:off x="404971" y="2446248"/>
            <a:ext cx="5291494" cy="5571579"/>
            <a:chOff x="404971" y="2446248"/>
            <a:chExt cx="4877793" cy="557157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BCC2542-F10E-4BF9-9904-312190F95055}"/>
                </a:ext>
              </a:extLst>
            </p:cNvPr>
            <p:cNvGrpSpPr/>
            <p:nvPr/>
          </p:nvGrpSpPr>
          <p:grpSpPr>
            <a:xfrm>
              <a:off x="771144" y="2446248"/>
              <a:ext cx="4470164" cy="1675036"/>
              <a:chOff x="771144" y="2446247"/>
              <a:chExt cx="4470164" cy="204543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40FBD10-5BAB-41C1-9FC2-19779385DE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760"/>
              <a:stretch/>
            </p:blipFill>
            <p:spPr>
              <a:xfrm>
                <a:off x="771144" y="2446247"/>
                <a:ext cx="4470164" cy="204543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5680BF-96FC-402E-BD83-16CA575CF721}"/>
                  </a:ext>
                </a:extLst>
              </p:cNvPr>
              <p:cNvSpPr txBox="1"/>
              <p:nvPr/>
            </p:nvSpPr>
            <p:spPr>
              <a:xfrm>
                <a:off x="4389985" y="3535779"/>
                <a:ext cx="810953" cy="89033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4F144AE-8A55-4978-99A5-83FABE8F5B59}"/>
                </a:ext>
              </a:extLst>
            </p:cNvPr>
            <p:cNvGrpSpPr/>
            <p:nvPr/>
          </p:nvGrpSpPr>
          <p:grpSpPr>
            <a:xfrm>
              <a:off x="404971" y="4273527"/>
              <a:ext cx="4877793" cy="3744300"/>
              <a:chOff x="415131" y="4639287"/>
              <a:chExt cx="4877793" cy="374430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A1E42C0-A7A4-41A8-91EB-D1D89E6B1F1B}"/>
                  </a:ext>
                </a:extLst>
              </p:cNvPr>
              <p:cNvGrpSpPr/>
              <p:nvPr/>
            </p:nvGrpSpPr>
            <p:grpSpPr>
              <a:xfrm>
                <a:off x="415131" y="4639287"/>
                <a:ext cx="4877793" cy="3744300"/>
                <a:chOff x="326231" y="4639287"/>
                <a:chExt cx="4877793" cy="3744300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6231" y="7518400"/>
                  <a:ext cx="3519738" cy="865187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DB8006C4-9CD5-494F-B188-E8582C536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9375" y="5243136"/>
                  <a:ext cx="4334649" cy="3136563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290CA28C-993B-4ADF-852C-CB1C543534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32560" y="4639287"/>
                  <a:ext cx="3771464" cy="589533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AD317D-23BC-4BA0-B931-985C35658355}"/>
                  </a:ext>
                </a:extLst>
              </p:cNvPr>
              <p:cNvSpPr txBox="1"/>
              <p:nvPr/>
            </p:nvSpPr>
            <p:spPr>
              <a:xfrm>
                <a:off x="1687425" y="5269239"/>
                <a:ext cx="567333" cy="45099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045F74-4541-4474-95F4-24FC2690A2F9}"/>
                  </a:ext>
                </a:extLst>
              </p:cNvPr>
              <p:cNvSpPr txBox="1"/>
              <p:nvPr/>
            </p:nvSpPr>
            <p:spPr>
              <a:xfrm>
                <a:off x="1670427" y="6590456"/>
                <a:ext cx="567333" cy="45099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CCFA59-0AD4-409E-8C65-775F498AA6C9}"/>
                  </a:ext>
                </a:extLst>
              </p:cNvPr>
              <p:cNvSpPr txBox="1"/>
              <p:nvPr/>
            </p:nvSpPr>
            <p:spPr>
              <a:xfrm>
                <a:off x="1677265" y="7900679"/>
                <a:ext cx="567333" cy="45099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BA5431-3C45-4C72-9A39-2C32200A14DC}"/>
              </a:ext>
            </a:extLst>
          </p:cNvPr>
          <p:cNvSpPr/>
          <p:nvPr/>
        </p:nvSpPr>
        <p:spPr>
          <a:xfrm>
            <a:off x="6291458" y="2680556"/>
            <a:ext cx="4621778" cy="5461687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1185925-4A69-406D-AF94-3421B9C65F6B}"/>
              </a:ext>
            </a:extLst>
          </p:cNvPr>
          <p:cNvGrpSpPr/>
          <p:nvPr/>
        </p:nvGrpSpPr>
        <p:grpSpPr>
          <a:xfrm>
            <a:off x="6769313" y="2839735"/>
            <a:ext cx="4061270" cy="5410052"/>
            <a:chOff x="6763041" y="2728480"/>
            <a:chExt cx="4061270" cy="54100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16023E-CF2B-4D82-9015-F7FB3E45CB4E}"/>
                </a:ext>
              </a:extLst>
            </p:cNvPr>
            <p:cNvSpPr txBox="1"/>
            <p:nvPr/>
          </p:nvSpPr>
          <p:spPr>
            <a:xfrm>
              <a:off x="6767731" y="2728480"/>
              <a:ext cx="399562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동물판매업소와 전체 유기동물 개체 수와 상관계수는 </a:t>
              </a:r>
              <a:r>
                <a:rPr lang="en-US" altLang="ko-KR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0.19 = 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상관관계가 낮다</a:t>
              </a:r>
              <a:r>
                <a:rPr lang="en-US" altLang="ko-KR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!</a:t>
              </a:r>
            </a:p>
            <a:p>
              <a:pPr algn="just"/>
              <a:endParaRPr lang="en-US" altLang="ko-KR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just"/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동물판매업소를 제외하고 동물을 데려올 수 있는 다른 경로가</a:t>
              </a:r>
              <a:r>
                <a:rPr lang="en-US" altLang="ko-KR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존재할 가능성 </a:t>
              </a:r>
              <a:r>
                <a:rPr lang="en-US" altLang="ko-KR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O 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endParaRPr lang="en-US" altLang="ko-KR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1F3164-B6EF-4F99-BCB8-D96CDE964C7C}"/>
                </a:ext>
              </a:extLst>
            </p:cNvPr>
            <p:cNvSpPr txBox="1"/>
            <p:nvPr/>
          </p:nvSpPr>
          <p:spPr>
            <a:xfrm>
              <a:off x="6828691" y="7215202"/>
              <a:ext cx="39956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유기동물 입양 전후로 </a:t>
              </a:r>
              <a:r>
                <a:rPr lang="en-US" altLang="ko-KR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1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인가구의 양육 의지와 능력 감시할 체계 필요성 대두 </a:t>
              </a:r>
              <a:endParaRPr lang="en-US" altLang="ko-KR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just"/>
              <a:endParaRPr lang="en-US" altLang="ko-KR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88CC0A-0E29-48E3-B234-9AE5E31BD01A}"/>
                </a:ext>
              </a:extLst>
            </p:cNvPr>
            <p:cNvSpPr txBox="1"/>
            <p:nvPr/>
          </p:nvSpPr>
          <p:spPr>
            <a:xfrm>
              <a:off x="6763041" y="5813445"/>
              <a:ext cx="39956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하지만 </a:t>
              </a:r>
              <a:r>
                <a:rPr lang="en-US" altLang="ko-KR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1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인 가구가 다른 가구에 비해 유기동물 전체 개체 수와 상관계수가 가장 높다</a:t>
              </a:r>
              <a:r>
                <a:rPr lang="en-US" altLang="ko-KR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! = 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입양도 많이 하는데</a:t>
              </a:r>
              <a:r>
                <a:rPr lang="en-US" altLang="ko-KR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재유기도 많이 하더라</a:t>
              </a:r>
              <a:r>
                <a:rPr lang="en-US" altLang="ko-KR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!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9A9D72-6876-448E-80E9-7130CC459585}"/>
                </a:ext>
              </a:extLst>
            </p:cNvPr>
            <p:cNvSpPr txBox="1"/>
            <p:nvPr/>
          </p:nvSpPr>
          <p:spPr>
            <a:xfrm>
              <a:off x="6767731" y="4871548"/>
              <a:ext cx="39956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b="1" dirty="0" err="1">
                  <a:latin typeface="돋움" panose="020B0600000101010101" pitchFamily="50" charset="-127"/>
                  <a:ea typeface="돋움" panose="020B0600000101010101" pitchFamily="50" charset="-127"/>
                </a:rPr>
                <a:t>유기묘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또는 </a:t>
              </a:r>
              <a:r>
                <a:rPr lang="ko-KR" altLang="en-US" b="1" dirty="0" err="1">
                  <a:latin typeface="돋움" panose="020B0600000101010101" pitchFamily="50" charset="-127"/>
                  <a:ea typeface="돋움" panose="020B0600000101010101" pitchFamily="50" charset="-127"/>
                </a:rPr>
                <a:t>유기견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입양은</a:t>
              </a:r>
              <a:r>
                <a:rPr lang="en-US" altLang="ko-KR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동물을 데려올 수 있는 또 다른 방법</a:t>
              </a:r>
              <a:r>
                <a:rPr lang="en-US" altLang="ko-KR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!</a:t>
              </a:r>
            </a:p>
            <a:p>
              <a:pPr algn="just"/>
              <a:endParaRPr lang="en-US" altLang="ko-KR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just"/>
              <a:endParaRPr lang="en-US" altLang="ko-KR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28" name="그래픽 27" descr="확인 표시">
            <a:extLst>
              <a:ext uri="{FF2B5EF4-FFF2-40B4-BE49-F238E27FC236}">
                <a16:creationId xmlns:a16="http://schemas.microsoft.com/office/drawing/2014/main" id="{A5300681-DDBA-4AD7-B908-6AB80662A9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2350" y="2888510"/>
            <a:ext cx="341654" cy="441426"/>
          </a:xfrm>
          <a:prstGeom prst="rect">
            <a:avLst/>
          </a:prstGeom>
        </p:spPr>
      </p:pic>
      <p:pic>
        <p:nvPicPr>
          <p:cNvPr id="33" name="그래픽 32" descr="확인 표시">
            <a:extLst>
              <a:ext uri="{FF2B5EF4-FFF2-40B4-BE49-F238E27FC236}">
                <a16:creationId xmlns:a16="http://schemas.microsoft.com/office/drawing/2014/main" id="{89B8EECB-CC4D-4C8A-AE62-1E9E0BF829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2830" y="3967502"/>
            <a:ext cx="341654" cy="441426"/>
          </a:xfrm>
          <a:prstGeom prst="rect">
            <a:avLst/>
          </a:prstGeom>
        </p:spPr>
      </p:pic>
      <p:pic>
        <p:nvPicPr>
          <p:cNvPr id="34" name="그래픽 33" descr="확인 표시">
            <a:extLst>
              <a:ext uri="{FF2B5EF4-FFF2-40B4-BE49-F238E27FC236}">
                <a16:creationId xmlns:a16="http://schemas.microsoft.com/office/drawing/2014/main" id="{68C2454E-159E-41E0-8390-356BC23CEB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3310" y="5948702"/>
            <a:ext cx="341654" cy="441426"/>
          </a:xfrm>
          <a:prstGeom prst="rect">
            <a:avLst/>
          </a:prstGeom>
        </p:spPr>
      </p:pic>
      <p:pic>
        <p:nvPicPr>
          <p:cNvPr id="35" name="그래픽 34" descr="확인 표시">
            <a:extLst>
              <a:ext uri="{FF2B5EF4-FFF2-40B4-BE49-F238E27FC236}">
                <a16:creationId xmlns:a16="http://schemas.microsoft.com/office/drawing/2014/main" id="{9EDE195C-7209-4ABF-B3CE-DD4267566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87214" y="7369070"/>
            <a:ext cx="341654" cy="4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3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7" y="0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1B75-C9ED-4B64-BCE1-4F1976772030}"/>
              </a:ext>
            </a:extLst>
          </p:cNvPr>
          <p:cNvSpPr txBox="1"/>
          <p:nvPr/>
        </p:nvSpPr>
        <p:spPr>
          <a:xfrm>
            <a:off x="574291" y="1330334"/>
            <a:ext cx="81566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Q :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인구가 많으면 강아지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 고양이 유기가 증가할까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	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3C5AFB-EBB3-4B6E-95CC-45CA1BD8F1EE}"/>
              </a:ext>
            </a:extLst>
          </p:cNvPr>
          <p:cNvGrpSpPr/>
          <p:nvPr/>
        </p:nvGrpSpPr>
        <p:grpSpPr>
          <a:xfrm>
            <a:off x="961836" y="2438970"/>
            <a:ext cx="9780966" cy="5076017"/>
            <a:chOff x="5327482" y="924044"/>
            <a:chExt cx="11377614" cy="585887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60FAE3-7A0F-483F-8AF3-C5CE79786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30347" y="924044"/>
              <a:ext cx="5574749" cy="585887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E40FA73-C033-4295-85B9-C3758623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7482" y="924044"/>
              <a:ext cx="5574748" cy="585887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195451-14A9-4EF4-9457-D3FB9AA2641C}"/>
              </a:ext>
            </a:extLst>
          </p:cNvPr>
          <p:cNvSpPr/>
          <p:nvPr/>
        </p:nvSpPr>
        <p:spPr>
          <a:xfrm>
            <a:off x="574291" y="7657471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spc="-15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A3C49-00EA-42CB-97E4-DC8BB6F6D7A5}"/>
              </a:ext>
            </a:extLst>
          </p:cNvPr>
          <p:cNvSpPr txBox="1"/>
          <p:nvPr/>
        </p:nvSpPr>
        <p:spPr>
          <a:xfrm>
            <a:off x="2659164" y="7679174"/>
            <a:ext cx="658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인구 수와 강아지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고양이 유기는 양의 상관관계가 있다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. But 0.5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이하의 강한 상관관계는 아니다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271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12D95-A570-4F2F-AF08-7D93AA304C3B}"/>
              </a:ext>
            </a:extLst>
          </p:cNvPr>
          <p:cNvSpPr txBox="1"/>
          <p:nvPr/>
        </p:nvSpPr>
        <p:spPr>
          <a:xfrm>
            <a:off x="550228" y="1369396"/>
            <a:ext cx="7006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Q :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공원 조성은 유기동물 수를 줄일 수 있나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sz="25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5C358D-8C1C-4313-8D35-4FDA002DC771}"/>
              </a:ext>
            </a:extLst>
          </p:cNvPr>
          <p:cNvGrpSpPr/>
          <p:nvPr/>
        </p:nvGrpSpPr>
        <p:grpSpPr>
          <a:xfrm>
            <a:off x="831483" y="2437478"/>
            <a:ext cx="9995204" cy="4972002"/>
            <a:chOff x="276030" y="2437477"/>
            <a:chExt cx="11161002" cy="514939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81BD3C2-1C3A-4516-A12A-C63633242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030" y="2452184"/>
              <a:ext cx="5515745" cy="513469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F190480-F606-479C-9D09-C91206B57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1287" y="2437477"/>
              <a:ext cx="5515745" cy="513469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899203-3863-4155-845A-7F30D1665A2F}"/>
              </a:ext>
            </a:extLst>
          </p:cNvPr>
          <p:cNvSpPr/>
          <p:nvPr/>
        </p:nvSpPr>
        <p:spPr>
          <a:xfrm>
            <a:off x="623307" y="7554325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spc="-15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C165A-D42C-446D-8DF6-D280F8E03E52}"/>
              </a:ext>
            </a:extLst>
          </p:cNvPr>
          <p:cNvSpPr txBox="1"/>
          <p:nvPr/>
        </p:nvSpPr>
        <p:spPr>
          <a:xfrm>
            <a:off x="2468075" y="7664213"/>
            <a:ext cx="749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공원율과 유기동물 수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 유기동물 비율은 관계가 없다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2696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12D95-A570-4F2F-AF08-7D93AA304C3B}"/>
              </a:ext>
            </a:extLst>
          </p:cNvPr>
          <p:cNvSpPr txBox="1"/>
          <p:nvPr/>
        </p:nvSpPr>
        <p:spPr>
          <a:xfrm>
            <a:off x="550228" y="1369396"/>
            <a:ext cx="7006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Q :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공원 조성은 유기동물 수를 줄일 수 있나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sz="25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FBAE6F-AE92-4A80-B402-E70288044243}"/>
              </a:ext>
            </a:extLst>
          </p:cNvPr>
          <p:cNvGrpSpPr/>
          <p:nvPr/>
        </p:nvGrpSpPr>
        <p:grpSpPr>
          <a:xfrm>
            <a:off x="610903" y="2614746"/>
            <a:ext cx="10398473" cy="4703479"/>
            <a:chOff x="276030" y="2521534"/>
            <a:chExt cx="11244149" cy="51919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BA3DF83-15F4-4968-906A-271678D4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030" y="2521534"/>
              <a:ext cx="5515745" cy="513469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0A1FA8-B538-49DD-BA72-A93F343A2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2662" y="2578821"/>
              <a:ext cx="5657517" cy="513469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9A3384-BAA5-4C4D-8421-A59637CE1812}"/>
              </a:ext>
            </a:extLst>
          </p:cNvPr>
          <p:cNvSpPr/>
          <p:nvPr/>
        </p:nvSpPr>
        <p:spPr>
          <a:xfrm>
            <a:off x="647691" y="7538131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spc="-15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C165A-D42C-446D-8DF6-D280F8E03E52}"/>
              </a:ext>
            </a:extLst>
          </p:cNvPr>
          <p:cNvSpPr txBox="1"/>
          <p:nvPr/>
        </p:nvSpPr>
        <p:spPr>
          <a:xfrm>
            <a:off x="1439385" y="7676753"/>
            <a:ext cx="902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동물친화적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’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이더라도 공원율과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유기동물 비율은 관계가 없다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867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" y="635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06" y="1263649"/>
            <a:ext cx="3036094" cy="876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31" y="7518400"/>
            <a:ext cx="3519738" cy="8651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1" y="7778155"/>
            <a:ext cx="2463006" cy="605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53A7C-9AC9-465B-A919-2917B47ABB6D}"/>
              </a:ext>
            </a:extLst>
          </p:cNvPr>
          <p:cNvSpPr txBox="1"/>
          <p:nvPr/>
        </p:nvSpPr>
        <p:spPr>
          <a:xfrm>
            <a:off x="466007" y="43810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STEP 4 : </a:t>
            </a:r>
            <a:r>
              <a:rPr lang="ko-KR" altLang="en-US" sz="5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시각화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12D95-A570-4F2F-AF08-7D93AA304C3B}"/>
              </a:ext>
            </a:extLst>
          </p:cNvPr>
          <p:cNvSpPr txBox="1"/>
          <p:nvPr/>
        </p:nvSpPr>
        <p:spPr>
          <a:xfrm>
            <a:off x="550228" y="1363069"/>
            <a:ext cx="7006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Q : </a:t>
            </a:r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소득이 높을수록 유기동물 수가 적어지나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lang="ko-KR" altLang="en-US" sz="25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2F7CF3-0903-4220-A1D9-879A8DAA7052}"/>
              </a:ext>
            </a:extLst>
          </p:cNvPr>
          <p:cNvGrpSpPr/>
          <p:nvPr/>
        </p:nvGrpSpPr>
        <p:grpSpPr>
          <a:xfrm>
            <a:off x="623307" y="2524022"/>
            <a:ext cx="10361686" cy="4991203"/>
            <a:chOff x="326230" y="2524023"/>
            <a:chExt cx="11067675" cy="491190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47988E-DBAA-47DB-966C-CE4F27DE5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230" y="2527125"/>
              <a:ext cx="5654559" cy="490880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C8F87FF-E920-4C11-9BE8-EA910B16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5009" y="2524023"/>
              <a:ext cx="5628896" cy="490880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AC61B3-982D-4680-9201-E033CC1123E1}"/>
              </a:ext>
            </a:extLst>
          </p:cNvPr>
          <p:cNvSpPr/>
          <p:nvPr/>
        </p:nvSpPr>
        <p:spPr>
          <a:xfrm>
            <a:off x="623307" y="7645194"/>
            <a:ext cx="10458024" cy="719170"/>
          </a:xfrm>
          <a:prstGeom prst="rect">
            <a:avLst/>
          </a:prstGeom>
          <a:solidFill>
            <a:srgbClr val="E1D4C4"/>
          </a:solidFill>
          <a:ln>
            <a:solidFill>
              <a:srgbClr val="C69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spc="-15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B4DC1-7479-4224-B018-5EC3FE13B0AC}"/>
              </a:ext>
            </a:extLst>
          </p:cNvPr>
          <p:cNvSpPr txBox="1"/>
          <p:nvPr/>
        </p:nvSpPr>
        <p:spPr>
          <a:xfrm>
            <a:off x="998986" y="7773946"/>
            <a:ext cx="986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소득이 높아질수록 유기묘와 유기견의 수가 감소하는 상관관계가 있다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63088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378" y="-155117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421106" y="88605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5 :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제언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FD549-8D6B-4856-AEB1-DF6A159CCDCE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4946-463F-4799-A25E-6767D7D31274}"/>
              </a:ext>
            </a:extLst>
          </p:cNvPr>
          <p:cNvSpPr txBox="1"/>
          <p:nvPr/>
        </p:nvSpPr>
        <p:spPr>
          <a:xfrm>
            <a:off x="8771021" y="851434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A9AD6-A6C4-42A7-B178-8AA1C13E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49334"/>
            <a:ext cx="3743214" cy="4378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322087-5B72-4DDA-AD08-CDF4657D01EC}"/>
              </a:ext>
            </a:extLst>
          </p:cNvPr>
          <p:cNvSpPr txBox="1"/>
          <p:nvPr/>
        </p:nvSpPr>
        <p:spPr>
          <a:xfrm>
            <a:off x="-70615" y="2616997"/>
            <a:ext cx="44487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유기동물 입양 감시 체계 확립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00ACF0-C23E-4259-B2ED-D45D9AD28874}"/>
              </a:ext>
            </a:extLst>
          </p:cNvPr>
          <p:cNvSpPr txBox="1"/>
          <p:nvPr/>
        </p:nvSpPr>
        <p:spPr>
          <a:xfrm>
            <a:off x="8319702" y="8329682"/>
            <a:ext cx="444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출처 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한국일보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한국건설신문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4A7EB6-3344-4FBD-9367-5B7BF3899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553" y="3481283"/>
            <a:ext cx="4151763" cy="43781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EB208F-D315-43F2-9782-9949856B9149}"/>
              </a:ext>
            </a:extLst>
          </p:cNvPr>
          <p:cNvSpPr txBox="1"/>
          <p:nvPr/>
        </p:nvSpPr>
        <p:spPr>
          <a:xfrm>
            <a:off x="4307487" y="2616997"/>
            <a:ext cx="44487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반려동물 보유세 정책 지양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0441F6D-37BA-4A63-A74D-C8598C62B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269" y="3518131"/>
            <a:ext cx="3801230" cy="43781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9F7824-3514-4AFA-96CA-7444020FF1B7}"/>
              </a:ext>
            </a:extLst>
          </p:cNvPr>
          <p:cNvSpPr txBox="1"/>
          <p:nvPr/>
        </p:nvSpPr>
        <p:spPr>
          <a:xfrm>
            <a:off x="8121317" y="2616997"/>
            <a:ext cx="35833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유기동물 감소 목적 공원 조성 지양 </a:t>
            </a:r>
          </a:p>
        </p:txBody>
      </p:sp>
    </p:spTree>
    <p:extLst>
      <p:ext uri="{BB962C8B-B14F-4D97-AF65-F5344CB8AC3E}">
        <p14:creationId xmlns:p14="http://schemas.microsoft.com/office/powerpoint/2010/main" val="958538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378" y="-155117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333907" y="886059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6 :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프로젝트의 한계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FD549-8D6B-4856-AEB1-DF6A159CCDCE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4946-463F-4799-A25E-6767D7D31274}"/>
              </a:ext>
            </a:extLst>
          </p:cNvPr>
          <p:cNvSpPr txBox="1"/>
          <p:nvPr/>
        </p:nvSpPr>
        <p:spPr>
          <a:xfrm>
            <a:off x="8771021" y="851434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2E35FA-1755-4AC8-B921-5028DCAAF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67" y="3979077"/>
            <a:ext cx="4443577" cy="42756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23EE39-4B7C-49A4-93D4-42B36E6E4FA4}"/>
              </a:ext>
            </a:extLst>
          </p:cNvPr>
          <p:cNvSpPr txBox="1"/>
          <p:nvPr/>
        </p:nvSpPr>
        <p:spPr>
          <a:xfrm>
            <a:off x="587460" y="2825458"/>
            <a:ext cx="44487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다양한 데이터 준비 부족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</a:p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상관관계 파악 미흡 </a:t>
            </a:r>
            <a:endParaRPr lang="en-US" altLang="ko-KR" sz="25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F25401-569F-417D-9CCB-9EECC1C69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083" y="3979077"/>
            <a:ext cx="5039143" cy="43357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12DDD8C-212A-4F41-9715-5D325B8017B6}"/>
              </a:ext>
            </a:extLst>
          </p:cNvPr>
          <p:cNvSpPr txBox="1"/>
          <p:nvPr/>
        </p:nvSpPr>
        <p:spPr>
          <a:xfrm>
            <a:off x="6403479" y="2807453"/>
            <a:ext cx="44487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통계 지식 부족 </a:t>
            </a:r>
            <a:r>
              <a:rPr lang="en-US" altLang="ko-KR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r>
              <a:rPr lang="ko-KR" altLang="en-US" sz="2500" b="1" dirty="0">
                <a:latin typeface="돋움" panose="020B0600000101010101" pitchFamily="50" charset="-127"/>
                <a:ea typeface="돋움" panose="020B0600000101010101" pitchFamily="50" charset="-127"/>
              </a:rPr>
              <a:t>다양한 시각화 시도 미흡 </a:t>
            </a:r>
            <a:endParaRPr lang="en-US" altLang="ko-KR" sz="25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262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" y="7764914"/>
            <a:ext cx="2832894" cy="5837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7889466"/>
            <a:ext cx="2383631" cy="491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6AB2DA-4676-4549-B8EE-5E17A0820213}"/>
              </a:ext>
            </a:extLst>
          </p:cNvPr>
          <p:cNvSpPr txBox="1"/>
          <p:nvPr/>
        </p:nvSpPr>
        <p:spPr>
          <a:xfrm>
            <a:off x="3187700" y="3328459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감사합니다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6" y="-12769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06" y="1730788"/>
            <a:ext cx="2249138" cy="173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" y="8064500"/>
            <a:ext cx="3457575" cy="3476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431" y="1655731"/>
            <a:ext cx="3457575" cy="323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03" y="8064500"/>
            <a:ext cx="3711803" cy="347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E09AEC-2742-45A4-A644-BAACE4BADEF8}"/>
              </a:ext>
            </a:extLst>
          </p:cNvPr>
          <p:cNvSpPr txBox="1"/>
          <p:nvPr/>
        </p:nvSpPr>
        <p:spPr>
          <a:xfrm>
            <a:off x="7704702" y="8074138"/>
            <a:ext cx="367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노컷뉴스</a:t>
            </a:r>
            <a:r>
              <a:rPr lang="en-US" altLang="ko-KR" dirty="0"/>
              <a:t>, </a:t>
            </a:r>
            <a:r>
              <a:rPr lang="ko-KR" altLang="en-US" dirty="0"/>
              <a:t>청와대 국민청원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0B3CCE-58CA-4BFF-BA79-A5E582753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824" y="5179731"/>
            <a:ext cx="5777582" cy="2845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FD40BB-FED7-41D8-B922-AF2E1648C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824" y="2695073"/>
            <a:ext cx="5777582" cy="23597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0A103E-C65A-4D2C-9913-3DC31D38E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16" y="2597352"/>
            <a:ext cx="5293412" cy="54612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AA15DF-40E8-40B0-A32A-7679792895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043" y="588018"/>
            <a:ext cx="7025659" cy="7774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E4CFF2-6C20-4680-882F-CA87EB415F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6538" y="1513697"/>
            <a:ext cx="6985674" cy="6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4221"/>
            <a:ext cx="11704320" cy="877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1" y="8064500"/>
            <a:ext cx="3457575" cy="3476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603" y="8064500"/>
            <a:ext cx="3711803" cy="3476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D95C9B-51E9-44C9-9D1C-B26F3921D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13" y="577516"/>
            <a:ext cx="4100177" cy="74869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4656D1-1C0E-4706-86DA-6D98653EE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04" y="4223084"/>
            <a:ext cx="2974287" cy="37163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67DB2D-BB76-463F-BEED-587BCC6D1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167" y="4281572"/>
            <a:ext cx="3368177" cy="37204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5B2FA2-BD6F-4EE9-BA65-8C5096D4E8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167" y="776888"/>
            <a:ext cx="3282239" cy="32228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7A8DE0-23A5-4155-934C-4EAC8D9679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1609" y="733926"/>
            <a:ext cx="3074878" cy="32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5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06" y="1730788"/>
            <a:ext cx="2249138" cy="1737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" y="8064500"/>
            <a:ext cx="3457575" cy="3476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431" y="1655731"/>
            <a:ext cx="3457575" cy="323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03" y="8064500"/>
            <a:ext cx="3711803" cy="347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7C4D71-5E32-4A29-83A7-590053671D84}"/>
              </a:ext>
            </a:extLst>
          </p:cNvPr>
          <p:cNvSpPr txBox="1"/>
          <p:nvPr/>
        </p:nvSpPr>
        <p:spPr>
          <a:xfrm>
            <a:off x="4865799" y="472730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95EE4-B376-4068-9C23-63E4A3F8C897}"/>
              </a:ext>
            </a:extLst>
          </p:cNvPr>
          <p:cNvSpPr txBox="1"/>
          <p:nvPr/>
        </p:nvSpPr>
        <p:spPr>
          <a:xfrm>
            <a:off x="1324356" y="1634681"/>
            <a:ext cx="9118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 서론</a:t>
            </a:r>
            <a:endParaRPr lang="en-US" altLang="ko-KR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    </a:t>
            </a:r>
            <a:r>
              <a:rPr lang="en-US" altLang="ko-KR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본론프로젝트 배경과 목적</a:t>
            </a:r>
            <a:endParaRPr lang="en-US" altLang="ko-KR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본론</a:t>
            </a:r>
            <a:endParaRPr lang="en-US" altLang="ko-KR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    - </a:t>
            </a:r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선정</a:t>
            </a:r>
            <a:endParaRPr lang="en-US" altLang="ko-KR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    - </a:t>
            </a:r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소개 </a:t>
            </a:r>
            <a:endParaRPr lang="en-US" altLang="ko-KR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    - </a:t>
            </a:r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 전처리과정</a:t>
            </a:r>
            <a:endParaRPr lang="en-US" altLang="ko-KR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    -</a:t>
            </a:r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 데이터 시각화 및 분석 </a:t>
            </a:r>
            <a:endParaRPr lang="en-US" altLang="ko-KR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결론</a:t>
            </a:r>
            <a:endParaRPr lang="en-US" altLang="ko-KR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    - </a:t>
            </a:r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제언</a:t>
            </a:r>
            <a:endParaRPr lang="en-US" altLang="ko-KR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    - </a:t>
            </a:r>
            <a:r>
              <a:rPr lang="ko-KR" altLang="en-US" sz="3000" b="1" dirty="0">
                <a:latin typeface="돋움" panose="020B0600000101010101" pitchFamily="50" charset="-127"/>
                <a:ea typeface="돋움" panose="020B0600000101010101" pitchFamily="50" charset="-127"/>
              </a:rPr>
              <a:t>프로젝트의 한계</a:t>
            </a:r>
            <a:endParaRPr lang="en-US" altLang="ko-KR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ko-KR" altLang="en-US" sz="3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3" name="그림 12" descr="개, 앉아있는, 하얀색, 전면이(가) 표시된 사진&#10;&#10;자동 생성된 설명">
            <a:extLst>
              <a:ext uri="{FF2B5EF4-FFF2-40B4-BE49-F238E27FC236}">
                <a16:creationId xmlns:a16="http://schemas.microsoft.com/office/drawing/2014/main" id="{DEE350B7-77F6-4FD0-B43C-8EC10B4B2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76738" y="3340608"/>
            <a:ext cx="4196900" cy="492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812" y="0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108285" y="904728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1 : 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다운로드 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854800A-AECD-4FCD-B29F-EC62B9D7B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38" y="2969231"/>
            <a:ext cx="5014573" cy="32526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20B09B-8BAF-4752-9618-B46060D96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38" y="6445822"/>
            <a:ext cx="5014573" cy="18768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26170C9-AB93-4FBB-BF90-404A5D498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712" y="6319390"/>
            <a:ext cx="6105926" cy="20518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1D2B438-3F55-4217-BB60-25E9E9038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584" y="4409079"/>
            <a:ext cx="6212691" cy="18027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A97AD8-7C15-4E63-8922-2D3EE8FA5F53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60A93C-3228-4FED-B6BD-392385956727}"/>
              </a:ext>
            </a:extLst>
          </p:cNvPr>
          <p:cNvSpPr txBox="1"/>
          <p:nvPr/>
        </p:nvSpPr>
        <p:spPr>
          <a:xfrm>
            <a:off x="8695224" y="854009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B59C81-C070-498F-BACB-07B9D9C70255}"/>
              </a:ext>
            </a:extLst>
          </p:cNvPr>
          <p:cNvSpPr txBox="1"/>
          <p:nvPr/>
        </p:nvSpPr>
        <p:spPr>
          <a:xfrm>
            <a:off x="5765221" y="5680629"/>
            <a:ext cx="5939417" cy="4624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DE9C20-FBE0-46B9-A4D9-89D921BE1AF5}"/>
              </a:ext>
            </a:extLst>
          </p:cNvPr>
          <p:cNvSpPr txBox="1"/>
          <p:nvPr/>
        </p:nvSpPr>
        <p:spPr>
          <a:xfrm>
            <a:off x="5765220" y="7823906"/>
            <a:ext cx="5316767" cy="546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5A55C9-283A-4E22-AA95-CF02E4C5238D}"/>
              </a:ext>
            </a:extLst>
          </p:cNvPr>
          <p:cNvSpPr txBox="1"/>
          <p:nvPr/>
        </p:nvSpPr>
        <p:spPr>
          <a:xfrm>
            <a:off x="399638" y="3041098"/>
            <a:ext cx="3534688" cy="814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A2DEBD-98FD-4BC1-89E0-D9384AD118DA}"/>
              </a:ext>
            </a:extLst>
          </p:cNvPr>
          <p:cNvSpPr txBox="1"/>
          <p:nvPr/>
        </p:nvSpPr>
        <p:spPr>
          <a:xfrm>
            <a:off x="8289136" y="8166673"/>
            <a:ext cx="44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서울시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DC22B5-8992-48AC-A155-F89871E9B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8712" y="3123563"/>
            <a:ext cx="6212691" cy="10272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ABE41E-94EB-4090-A205-40D62576406A}"/>
              </a:ext>
            </a:extLst>
          </p:cNvPr>
          <p:cNvSpPr txBox="1"/>
          <p:nvPr/>
        </p:nvSpPr>
        <p:spPr>
          <a:xfrm>
            <a:off x="5628585" y="3172695"/>
            <a:ext cx="6076054" cy="9289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378" y="-124876"/>
            <a:ext cx="12483877" cy="9362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529" y="1158874"/>
            <a:ext cx="3479262" cy="1165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7978A-6A78-4F7D-80C0-CD9B5940D13A}"/>
              </a:ext>
            </a:extLst>
          </p:cNvPr>
          <p:cNvSpPr txBox="1"/>
          <p:nvPr/>
        </p:nvSpPr>
        <p:spPr>
          <a:xfrm>
            <a:off x="108285" y="860588"/>
            <a:ext cx="9995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STEP 1 : </a:t>
            </a:r>
            <a:r>
              <a:rPr lang="ko-KR" altLang="en-US" sz="5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 다운로드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21785-1ACE-4C95-AA8F-1EE7CADDA895}"/>
              </a:ext>
            </a:extLst>
          </p:cNvPr>
          <p:cNvSpPr txBox="1"/>
          <p:nvPr/>
        </p:nvSpPr>
        <p:spPr>
          <a:xfrm>
            <a:off x="1029797" y="7610111"/>
            <a:ext cx="446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사이트에서 자료 찾아 엑셀 제작</a:t>
            </a:r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동물보호관리시스템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FD549-8D6B-4856-AEB1-DF6A159CCDCE}"/>
              </a:ext>
            </a:extLst>
          </p:cNvPr>
          <p:cNvSpPr txBox="1"/>
          <p:nvPr/>
        </p:nvSpPr>
        <p:spPr>
          <a:xfrm>
            <a:off x="108285" y="8546614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254946-463F-4799-A25E-6767D7D31274}"/>
              </a:ext>
            </a:extLst>
          </p:cNvPr>
          <p:cNvSpPr txBox="1"/>
          <p:nvPr/>
        </p:nvSpPr>
        <p:spPr>
          <a:xfrm>
            <a:off x="8771021" y="8514348"/>
            <a:ext cx="3116179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1E4D4B-8717-46EC-A074-A6B6C1145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19" y="2716792"/>
            <a:ext cx="5715000" cy="48200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9ED8AF-A95E-40BC-A820-CDA1AE5DA4BF}"/>
              </a:ext>
            </a:extLst>
          </p:cNvPr>
          <p:cNvSpPr txBox="1"/>
          <p:nvPr/>
        </p:nvSpPr>
        <p:spPr>
          <a:xfrm>
            <a:off x="6329306" y="7887109"/>
            <a:ext cx="5483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사이트에서 자료 찾아 엑셀 제작</a:t>
            </a:r>
            <a:endParaRPr lang="en-US" altLang="ko-KR" dirty="0"/>
          </a:p>
          <a:p>
            <a:r>
              <a:rPr lang="ko-KR" altLang="en-US" dirty="0"/>
              <a:t>출처 </a:t>
            </a:r>
            <a:r>
              <a:rPr lang="en-US" altLang="ko-KR" dirty="0"/>
              <a:t>:</a:t>
            </a:r>
            <a:r>
              <a:rPr lang="ko-KR" altLang="en-US" dirty="0"/>
              <a:t> 신한은행 </a:t>
            </a:r>
            <a:r>
              <a:rPr lang="en-US" altLang="ko-KR" dirty="0"/>
              <a:t>'2019 </a:t>
            </a:r>
            <a:r>
              <a:rPr lang="ko-KR" altLang="en-US" dirty="0"/>
              <a:t>보통사람 금융생활 보고서＇</a:t>
            </a:r>
            <a:r>
              <a:rPr lang="en-US" altLang="ko-KR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B4BEAA-94A0-47B4-A0DC-0D074BFC2690}"/>
              </a:ext>
            </a:extLst>
          </p:cNvPr>
          <p:cNvSpPr txBox="1"/>
          <p:nvPr/>
        </p:nvSpPr>
        <p:spPr>
          <a:xfrm>
            <a:off x="6705099" y="3328187"/>
            <a:ext cx="3807777" cy="3404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E5F509-1D0F-4ACF-9166-3F0C5875C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27" y="5309171"/>
            <a:ext cx="4675186" cy="22684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8CCE36-E696-4CD1-8E23-3D39E9F1D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27" y="2730125"/>
            <a:ext cx="4675186" cy="23832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1E684B-AC48-4E76-9B02-70A303887654}"/>
              </a:ext>
            </a:extLst>
          </p:cNvPr>
          <p:cNvSpPr txBox="1"/>
          <p:nvPr/>
        </p:nvSpPr>
        <p:spPr>
          <a:xfrm>
            <a:off x="572591" y="2730125"/>
            <a:ext cx="2983507" cy="6102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744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1206</Words>
  <Application>Microsoft Office PowerPoint</Application>
  <PresentationFormat>사용자 지정</PresentationFormat>
  <Paragraphs>234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돋움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mangoboard.net_3301591</dc:title>
  <dc:subject>Presentation</dc:subject>
  <dc:creator>mangoboard.net</dc:creator>
  <cp:lastModifiedBy>권정인</cp:lastModifiedBy>
  <cp:revision>94</cp:revision>
  <dcterms:created xsi:type="dcterms:W3CDTF">2020-01-20T13:39:14Z</dcterms:created>
  <dcterms:modified xsi:type="dcterms:W3CDTF">2020-01-22T03:45:49Z</dcterms:modified>
</cp:coreProperties>
</file>